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6" r:id="rId5"/>
    <p:sldId id="276" r:id="rId6"/>
    <p:sldId id="265" r:id="rId7"/>
    <p:sldId id="275" r:id="rId8"/>
    <p:sldId id="272" r:id="rId9"/>
    <p:sldId id="273" r:id="rId10"/>
    <p:sldId id="274"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138FD8-26AA-D8EE-7E76-6E1CDF021017}" v="23" dt="2025-04-29T02:57:23.8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BC138FD8-26AA-D8EE-7E76-6E1CDF021017}"/>
    <pc:docChg chg="modSld">
      <pc:chgData name="Boyle, Josh MR 2" userId="S::josh.boyle2@defence.gov.au::0c723b92-23be-49c8-bcb6-0bf5ff9aa284" providerId="AD" clId="Web-{BC138FD8-26AA-D8EE-7E76-6E1CDF021017}" dt="2025-04-29T02:57:23.865" v="22" actId="20577"/>
      <pc:docMkLst>
        <pc:docMk/>
      </pc:docMkLst>
      <pc:sldChg chg="modSp">
        <pc:chgData name="Boyle, Josh MR 2" userId="S::josh.boyle2@defence.gov.au::0c723b92-23be-49c8-bcb6-0bf5ff9aa284" providerId="AD" clId="Web-{BC138FD8-26AA-D8EE-7E76-6E1CDF021017}" dt="2025-04-29T02:51:48.786" v="1" actId="20577"/>
        <pc:sldMkLst>
          <pc:docMk/>
          <pc:sldMk cId="1316661277" sldId="262"/>
        </pc:sldMkLst>
        <pc:spChg chg="mod">
          <ac:chgData name="Boyle, Josh MR 2" userId="S::josh.boyle2@defence.gov.au::0c723b92-23be-49c8-bcb6-0bf5ff9aa284" providerId="AD" clId="Web-{BC138FD8-26AA-D8EE-7E76-6E1CDF021017}" dt="2025-04-29T02:51:48.786" v="1" actId="20577"/>
          <ac:spMkLst>
            <pc:docMk/>
            <pc:sldMk cId="1316661277" sldId="262"/>
            <ac:spMk id="6" creationId="{00000000-0000-0000-0000-000000000000}"/>
          </ac:spMkLst>
        </pc:spChg>
      </pc:sldChg>
      <pc:sldChg chg="modSp">
        <pc:chgData name="Boyle, Josh MR 2" userId="S::josh.boyle2@defence.gov.au::0c723b92-23be-49c8-bcb6-0bf5ff9aa284" providerId="AD" clId="Web-{BC138FD8-26AA-D8EE-7E76-6E1CDF021017}" dt="2025-04-29T02:53:58.302" v="12" actId="20577"/>
        <pc:sldMkLst>
          <pc:docMk/>
          <pc:sldMk cId="3470091478" sldId="265"/>
        </pc:sldMkLst>
        <pc:spChg chg="mod">
          <ac:chgData name="Boyle, Josh MR 2" userId="S::josh.boyle2@defence.gov.au::0c723b92-23be-49c8-bcb6-0bf5ff9aa284" providerId="AD" clId="Web-{BC138FD8-26AA-D8EE-7E76-6E1CDF021017}" dt="2025-04-29T02:53:58.302" v="12" actId="20577"/>
          <ac:spMkLst>
            <pc:docMk/>
            <pc:sldMk cId="3470091478" sldId="265"/>
            <ac:spMk id="24" creationId="{00000000-0000-0000-0000-000000000000}"/>
          </ac:spMkLst>
        </pc:spChg>
      </pc:sldChg>
      <pc:sldChg chg="modSp">
        <pc:chgData name="Boyle, Josh MR 2" userId="S::josh.boyle2@defence.gov.au::0c723b92-23be-49c8-bcb6-0bf5ff9aa284" providerId="AD" clId="Web-{BC138FD8-26AA-D8EE-7E76-6E1CDF021017}" dt="2025-04-29T02:53:01.271" v="10" actId="20577"/>
        <pc:sldMkLst>
          <pc:docMk/>
          <pc:sldMk cId="254698354" sldId="270"/>
        </pc:sldMkLst>
        <pc:spChg chg="mod">
          <ac:chgData name="Boyle, Josh MR 2" userId="S::josh.boyle2@defence.gov.au::0c723b92-23be-49c8-bcb6-0bf5ff9aa284" providerId="AD" clId="Web-{BC138FD8-26AA-D8EE-7E76-6E1CDF021017}" dt="2025-04-29T02:51:52.146" v="2" actId="14100"/>
          <ac:spMkLst>
            <pc:docMk/>
            <pc:sldMk cId="254698354" sldId="270"/>
            <ac:spMk id="2" creationId="{00000000-0000-0000-0000-000000000000}"/>
          </ac:spMkLst>
        </pc:spChg>
        <pc:spChg chg="mod">
          <ac:chgData name="Boyle, Josh MR 2" userId="S::josh.boyle2@defence.gov.au::0c723b92-23be-49c8-bcb6-0bf5ff9aa284" providerId="AD" clId="Web-{BC138FD8-26AA-D8EE-7E76-6E1CDF021017}" dt="2025-04-29T02:53:01.271" v="10" actId="20577"/>
          <ac:spMkLst>
            <pc:docMk/>
            <pc:sldMk cId="254698354" sldId="270"/>
            <ac:spMk id="3" creationId="{00000000-0000-0000-0000-000000000000}"/>
          </ac:spMkLst>
        </pc:spChg>
      </pc:sldChg>
      <pc:sldChg chg="modSp">
        <pc:chgData name="Boyle, Josh MR 2" userId="S::josh.boyle2@defence.gov.au::0c723b92-23be-49c8-bcb6-0bf5ff9aa284" providerId="AD" clId="Web-{BC138FD8-26AA-D8EE-7E76-6E1CDF021017}" dt="2025-04-29T02:55:03.224" v="15" actId="20577"/>
        <pc:sldMkLst>
          <pc:docMk/>
          <pc:sldMk cId="2513936866" sldId="272"/>
        </pc:sldMkLst>
        <pc:spChg chg="mod">
          <ac:chgData name="Boyle, Josh MR 2" userId="S::josh.boyle2@defence.gov.au::0c723b92-23be-49c8-bcb6-0bf5ff9aa284" providerId="AD" clId="Web-{BC138FD8-26AA-D8EE-7E76-6E1CDF021017}" dt="2025-04-29T02:54:54.380" v="13" actId="20577"/>
          <ac:spMkLst>
            <pc:docMk/>
            <pc:sldMk cId="2513936866" sldId="272"/>
            <ac:spMk id="23" creationId="{00000000-0000-0000-0000-000000000000}"/>
          </ac:spMkLst>
        </pc:spChg>
        <pc:spChg chg="mod">
          <ac:chgData name="Boyle, Josh MR 2" userId="S::josh.boyle2@defence.gov.au::0c723b92-23be-49c8-bcb6-0bf5ff9aa284" providerId="AD" clId="Web-{BC138FD8-26AA-D8EE-7E76-6E1CDF021017}" dt="2025-04-29T02:55:03.224" v="15" actId="20577"/>
          <ac:spMkLst>
            <pc:docMk/>
            <pc:sldMk cId="2513936866" sldId="272"/>
            <ac:spMk id="24" creationId="{00000000-0000-0000-0000-000000000000}"/>
          </ac:spMkLst>
        </pc:spChg>
      </pc:sldChg>
      <pc:sldChg chg="modSp">
        <pc:chgData name="Boyle, Josh MR 2" userId="S::josh.boyle2@defence.gov.au::0c723b92-23be-49c8-bcb6-0bf5ff9aa284" providerId="AD" clId="Web-{BC138FD8-26AA-D8EE-7E76-6E1CDF021017}" dt="2025-04-29T02:55:56.677" v="18" actId="20577"/>
        <pc:sldMkLst>
          <pc:docMk/>
          <pc:sldMk cId="3105505412" sldId="273"/>
        </pc:sldMkLst>
        <pc:spChg chg="mod">
          <ac:chgData name="Boyle, Josh MR 2" userId="S::josh.boyle2@defence.gov.au::0c723b92-23be-49c8-bcb6-0bf5ff9aa284" providerId="AD" clId="Web-{BC138FD8-26AA-D8EE-7E76-6E1CDF021017}" dt="2025-04-29T02:55:56.677" v="18" actId="20577"/>
          <ac:spMkLst>
            <pc:docMk/>
            <pc:sldMk cId="3105505412" sldId="273"/>
            <ac:spMk id="23" creationId="{00000000-0000-0000-0000-000000000000}"/>
          </ac:spMkLst>
        </pc:spChg>
        <pc:spChg chg="mod">
          <ac:chgData name="Boyle, Josh MR 2" userId="S::josh.boyle2@defence.gov.au::0c723b92-23be-49c8-bcb6-0bf5ff9aa284" providerId="AD" clId="Web-{BC138FD8-26AA-D8EE-7E76-6E1CDF021017}" dt="2025-04-29T02:55:47.052" v="17" actId="1076"/>
          <ac:spMkLst>
            <pc:docMk/>
            <pc:sldMk cId="3105505412" sldId="273"/>
            <ac:spMk id="24" creationId="{00000000-0000-0000-0000-000000000000}"/>
          </ac:spMkLst>
        </pc:spChg>
      </pc:sldChg>
      <pc:sldChg chg="modSp">
        <pc:chgData name="Boyle, Josh MR 2" userId="S::josh.boyle2@defence.gov.au::0c723b92-23be-49c8-bcb6-0bf5ff9aa284" providerId="AD" clId="Web-{BC138FD8-26AA-D8EE-7E76-6E1CDF021017}" dt="2025-04-29T02:57:23.865" v="22" actId="20577"/>
        <pc:sldMkLst>
          <pc:docMk/>
          <pc:sldMk cId="3463144269" sldId="274"/>
        </pc:sldMkLst>
        <pc:spChg chg="mod">
          <ac:chgData name="Boyle, Josh MR 2" userId="S::josh.boyle2@defence.gov.au::0c723b92-23be-49c8-bcb6-0bf5ff9aa284" providerId="AD" clId="Web-{BC138FD8-26AA-D8EE-7E76-6E1CDF021017}" dt="2025-04-29T02:57:23.865" v="22" actId="20577"/>
          <ac:spMkLst>
            <pc:docMk/>
            <pc:sldMk cId="3463144269" sldId="274"/>
            <ac:spMk id="23" creationId="{00000000-0000-0000-0000-000000000000}"/>
          </ac:spMkLst>
        </pc:spChg>
        <pc:spChg chg="mod">
          <ac:chgData name="Boyle, Josh MR 2" userId="S::josh.boyle2@defence.gov.au::0c723b92-23be-49c8-bcb6-0bf5ff9aa284" providerId="AD" clId="Web-{BC138FD8-26AA-D8EE-7E76-6E1CDF021017}" dt="2025-04-29T02:56:53.021" v="19" actId="1076"/>
          <ac:spMkLst>
            <pc:docMk/>
            <pc:sldMk cId="3463144269" sldId="274"/>
            <ac:spMk id="2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18/06/2025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18/06/2025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8</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18/06/2025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18/06/2025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18/06/2025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18/06/2025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18/06/2025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18/06/2025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18/06/2025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Managing a vulnerability disclosure</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p:cNvPicPr>
            <a:picLocks noChangeAspect="1"/>
          </p:cNvPicPr>
          <p:nvPr/>
        </p:nvPicPr>
        <p:blipFill>
          <a:blip r:embed="rId2"/>
          <a:stretch>
            <a:fillRect/>
          </a:stretch>
        </p:blipFill>
        <p:spPr>
          <a:xfrm>
            <a:off x="924821" y="2250440"/>
            <a:ext cx="2983795" cy="2052445"/>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3" name="Title 2"/>
          <p:cNvSpPr>
            <a:spLocks noGrp="1"/>
          </p:cNvSpPr>
          <p:nvPr>
            <p:ph type="title"/>
          </p:nvPr>
        </p:nvSpPr>
        <p:spPr>
          <a:xfrm>
            <a:off x="599776" y="1089329"/>
            <a:ext cx="7765748" cy="970236"/>
          </a:xfrm>
        </p:spPr>
        <p:txBody>
          <a:bodyPr/>
          <a:lstStyle/>
          <a:p>
            <a:r>
              <a:rPr lang="en-AU" dirty="0"/>
              <a:t>Principles of exercising</a:t>
            </a:r>
          </a:p>
        </p:txBody>
      </p:sp>
      <p:sp>
        <p:nvSpPr>
          <p:cNvPr id="5"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255169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10" name="Title 2"/>
          <p:cNvSpPr>
            <a:spLocks noGrp="1"/>
          </p:cNvSpPr>
          <p:nvPr>
            <p:ph type="title"/>
          </p:nvPr>
        </p:nvSpPr>
        <p:spPr>
          <a:xfrm>
            <a:off x="599776" y="1089329"/>
            <a:ext cx="7765748" cy="970236"/>
          </a:xfrm>
        </p:spPr>
        <p:txBody>
          <a:bodyPr>
            <a:normAutofit/>
          </a:bodyPr>
          <a:lstStyle/>
          <a:p>
            <a:r>
              <a:rPr lang="en-AU" dirty="0" smtClean="0"/>
              <a:t>Start exercise</a:t>
            </a:r>
            <a:endParaRPr lang="en-AU" dirty="0"/>
          </a:p>
        </p:txBody>
      </p:sp>
      <p:sp>
        <p:nvSpPr>
          <p:cNvPr id="11" name="Text Placeholder 12"/>
          <p:cNvSpPr>
            <a:spLocks noGrp="1"/>
          </p:cNvSpPr>
          <p:nvPr>
            <p:ph type="body" sz="quarter" idx="4294967295"/>
          </p:nvPr>
        </p:nvSpPr>
        <p:spPr>
          <a:xfrm>
            <a:off x="600287" y="2167467"/>
            <a:ext cx="9564793" cy="3654376"/>
          </a:xfrm>
          <a:prstGeom prst="rect">
            <a:avLst/>
          </a:prstGeom>
        </p:spPr>
        <p:txBody>
          <a:bodyPr vert="horz" lIns="91440" tIns="45720" rIns="91440" bIns="45720" rtlCol="0" anchor="t">
            <a:normAutofit/>
          </a:bodyPr>
          <a:lstStyle/>
          <a:p>
            <a:r>
              <a:rPr lang="en-AU" dirty="0"/>
              <a:t>This scenario covers the events following the disclosure of a vulnerability in a public facing web application run by your organisation. </a:t>
            </a:r>
          </a:p>
          <a:p>
            <a:pPr marL="342900" indent="-342900">
              <a:buFont typeface="Arial" panose="020B0604020202020204" pitchFamily="34" charset="0"/>
              <a:buChar char="•"/>
            </a:pPr>
            <a:r>
              <a:rPr lang="en-AU" dirty="0">
                <a:cs typeface="Calibri"/>
              </a:rPr>
              <a:t>You are encouraged to discuss how you will manage communication with the reporter of a vulnerability, your processes for responding to and addressing exploitation of a vulnerability, and implementation of an effective vulnerability disclosure process.</a:t>
            </a:r>
            <a:endParaRPr lang="en-AU" dirty="0">
              <a:ea typeface="Calibri"/>
            </a:endParaRPr>
          </a:p>
        </p:txBody>
      </p:sp>
    </p:spTree>
    <p:extLst>
      <p:ext uri="{BB962C8B-B14F-4D97-AF65-F5344CB8AC3E}">
        <p14:creationId xmlns:p14="http://schemas.microsoft.com/office/powerpoint/2010/main" val="3470091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Vulnerability reported</a:t>
            </a:r>
            <a:endParaRPr lang="en-AU" dirty="0"/>
          </a:p>
        </p:txBody>
      </p:sp>
      <p:sp>
        <p:nvSpPr>
          <p:cNvPr id="23" name="Content Placeholder 22"/>
          <p:cNvSpPr>
            <a:spLocks noGrp="1"/>
          </p:cNvSpPr>
          <p:nvPr>
            <p:ph sz="quarter" idx="18"/>
          </p:nvPr>
        </p:nvSpPr>
        <p:spPr/>
        <p:txBody>
          <a:bodyPr/>
          <a:lstStyle/>
          <a:p>
            <a:r>
              <a:rPr lang="en-AU" dirty="0"/>
              <a:t>An employee manages your organisation’s official social media account and receives the following message:</a:t>
            </a:r>
          </a:p>
        </p:txBody>
      </p:sp>
      <p:sp>
        <p:nvSpPr>
          <p:cNvPr id="24" name="Content Placeholder 23"/>
          <p:cNvSpPr>
            <a:spLocks noGrp="1"/>
          </p:cNvSpPr>
          <p:nvPr>
            <p:ph sz="quarter" idx="19"/>
          </p:nvPr>
        </p:nvSpPr>
        <p:spPr/>
        <p:txBody>
          <a:bodyPr vert="horz" lIns="91440" tIns="45720" rIns="91440" bIns="45720" rtlCol="0" anchor="t">
            <a:normAutofit fontScale="70000" lnSpcReduction="20000"/>
          </a:bodyPr>
          <a:lstStyle/>
          <a:p>
            <a:r>
              <a:rPr lang="en-AU" sz="2900" b="1" dirty="0">
                <a:cs typeface="Calibri"/>
              </a:rPr>
              <a:t>Discussion points</a:t>
            </a:r>
          </a:p>
          <a:p>
            <a:pPr marL="457200" indent="-457200">
              <a:buFont typeface="+mj-lt"/>
              <a:buAutoNum type="arabicPeriod"/>
            </a:pPr>
            <a:r>
              <a:rPr lang="en-AU" dirty="0"/>
              <a:t>Are your social media accounts centrally managed and are they actively monitored?</a:t>
            </a:r>
          </a:p>
          <a:p>
            <a:pPr marL="457200" indent="-457200">
              <a:buFont typeface="+mj-lt"/>
              <a:buAutoNum type="arabicPeriod"/>
            </a:pPr>
            <a:r>
              <a:rPr lang="en-AU" dirty="0"/>
              <a:t>Does your organisation have a procedure in place to manage the disclosure of potential security vulnerabilities related to its public facing online services?</a:t>
            </a:r>
          </a:p>
          <a:p>
            <a:pPr marL="457200" indent="-457200">
              <a:buFont typeface="+mj-lt"/>
              <a:buAutoNum type="arabicPeriod"/>
            </a:pPr>
            <a:r>
              <a:rPr lang="en-AU" dirty="0"/>
              <a:t>Would the individuals who monitor the social media accounts know what to do with this information and how to respond to the reporter?</a:t>
            </a:r>
          </a:p>
          <a:p>
            <a:pPr marL="457200" indent="-457200">
              <a:buFont typeface="+mj-lt"/>
              <a:buAutoNum type="arabicPeriod"/>
            </a:pPr>
            <a:r>
              <a:rPr lang="en-AU" dirty="0"/>
              <a:t>How do you ensure that vulnerability details get to the correct people in your organisation in a timely manner, including security contacts?</a:t>
            </a:r>
          </a:p>
          <a:p>
            <a:pPr marL="457200" indent="-457200">
              <a:buFont typeface="+mj-lt"/>
              <a:buAutoNum type="arabicPeriod"/>
            </a:pPr>
            <a:r>
              <a:rPr lang="en-AU" dirty="0"/>
              <a:t>Do you have any protective monitoring in place that will alert you to potential security problems related to your website?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pic>
        <p:nvPicPr>
          <p:cNvPr id="2" name="Picture 1"/>
          <p:cNvPicPr>
            <a:picLocks noChangeAspect="1"/>
          </p:cNvPicPr>
          <p:nvPr/>
        </p:nvPicPr>
        <p:blipFill>
          <a:blip r:embed="rId2"/>
          <a:stretch>
            <a:fillRect/>
          </a:stretch>
        </p:blipFill>
        <p:spPr>
          <a:xfrm>
            <a:off x="778210" y="3443287"/>
            <a:ext cx="4796017" cy="25257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42486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2: </a:t>
            </a:r>
            <a:r>
              <a:rPr lang="en-AU" b="0" dirty="0"/>
              <a:t>Vulnerability exploited</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24 hours after receiving the message from social media, someone has taken over the vulnerable subdomain and is hosting phishing and social engineering content from a third-party site to take advantage of your users’ trust in your website and domain. </a:t>
            </a:r>
          </a:p>
          <a:p>
            <a:r>
              <a:rPr lang="en-AU" dirty="0"/>
              <a:t>You do not immediately notice this but reports pertaining to the malicious content start circulating in online forums and social media.</a:t>
            </a:r>
            <a:endParaRPr lang="en-AU" dirty="0">
              <a:ea typeface="Calibri" panose="020F0502020204030204"/>
            </a:endParaRPr>
          </a:p>
        </p:txBody>
      </p:sp>
      <p:sp>
        <p:nvSpPr>
          <p:cNvPr id="24" name="Content Placeholder 23"/>
          <p:cNvSpPr>
            <a:spLocks noGrp="1"/>
          </p:cNvSpPr>
          <p:nvPr>
            <p:ph sz="quarter" idx="19"/>
          </p:nvPr>
        </p:nvSpPr>
        <p:spPr>
          <a:xfrm>
            <a:off x="6190638" y="2305050"/>
            <a:ext cx="5400000" cy="3887470"/>
          </a:xfrm>
        </p:spPr>
        <p:txBody>
          <a:bodyPr vert="horz" lIns="91440" tIns="45720" rIns="91440" bIns="45720" rtlCol="0" anchor="t">
            <a:normAutofit fontScale="70000" lnSpcReduction="20000"/>
          </a:bodyPr>
          <a:lstStyle/>
          <a:p>
            <a:r>
              <a:rPr lang="en-AU" sz="2900" b="1" dirty="0">
                <a:cs typeface="Calibri"/>
              </a:rPr>
              <a:t>Discussion points</a:t>
            </a:r>
          </a:p>
          <a:p>
            <a:pPr marL="457200" indent="-457200">
              <a:buFont typeface="+mj-lt"/>
              <a:buAutoNum type="arabicPeriod"/>
            </a:pPr>
            <a:r>
              <a:rPr lang="en-AU" dirty="0"/>
              <a:t>Do you have a procedure in place to respond to and address exploitation of security vulnerabilities on your website?</a:t>
            </a:r>
          </a:p>
          <a:p>
            <a:pPr marL="457200" indent="-457200">
              <a:buFont typeface="+mj-lt"/>
              <a:buAutoNum type="arabicPeriod"/>
            </a:pPr>
            <a:r>
              <a:rPr lang="en-AU" dirty="0"/>
              <a:t>Are the relevant people in your organisation aware of the process, and how to quickly address the issue and engage with any relevant service providers and authorities?</a:t>
            </a:r>
          </a:p>
          <a:p>
            <a:pPr marL="457200" indent="-457200">
              <a:buFont typeface="+mj-lt"/>
              <a:buAutoNum type="arabicPeriod"/>
            </a:pPr>
            <a:r>
              <a:rPr lang="en-AU" dirty="0"/>
              <a:t>Are you able to respond to the incident internally or do you require external assistance?</a:t>
            </a:r>
          </a:p>
          <a:p>
            <a:pPr marL="457200" indent="-457200">
              <a:buFont typeface="+mj-lt"/>
              <a:buAutoNum type="arabicPeriod"/>
            </a:pPr>
            <a:r>
              <a:rPr lang="en-AU" dirty="0"/>
              <a:t>Do you consider attempting to communicate with the original reporter of the vulnerability to try to help regain control of your subdomain, or do you attempt to address the problem without their assistance?</a:t>
            </a:r>
          </a:p>
          <a:p>
            <a:pPr marL="457200" indent="-457200">
              <a:buFont typeface="+mj-lt"/>
              <a:buAutoNum type="arabicPeriod"/>
            </a:pPr>
            <a:r>
              <a:rPr lang="en-AU" dirty="0"/>
              <a:t>Would you respond to any of the posts on social media or forums?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Communications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Your organisation is now receiving numerous calls every hour from concerned and angry users stating that they are being redirected to a malicious website. </a:t>
            </a:r>
          </a:p>
          <a:p>
            <a:r>
              <a:rPr lang="en-AU" dirty="0"/>
              <a:t>Some calls are also from media organisations asking for comment.</a:t>
            </a:r>
            <a:endParaRPr lang="en-AU" dirty="0">
              <a:ea typeface="Calibri" panose="020F0502020204030204"/>
            </a:endParaRPr>
          </a:p>
          <a:p>
            <a:endParaRPr lang="en-AU" dirty="0"/>
          </a:p>
        </p:txBody>
      </p:sp>
      <p:sp>
        <p:nvSpPr>
          <p:cNvPr id="24" name="Content Placeholder 23"/>
          <p:cNvSpPr>
            <a:spLocks noGrp="1"/>
          </p:cNvSpPr>
          <p:nvPr>
            <p:ph sz="quarter" idx="19"/>
          </p:nvPr>
        </p:nvSpPr>
        <p:spPr>
          <a:xfrm>
            <a:off x="6190638" y="2271184"/>
            <a:ext cx="5400000" cy="3887470"/>
          </a:xfrm>
        </p:spPr>
        <p:txBody>
          <a:bodyPr>
            <a:normAutofit/>
          </a:bodyPr>
          <a:lstStyle/>
          <a:p>
            <a:r>
              <a:rPr lang="en-AU" b="1" dirty="0"/>
              <a:t>Discussion points</a:t>
            </a:r>
          </a:p>
          <a:p>
            <a:pPr marL="457200" indent="-457200">
              <a:buFont typeface="+mj-lt"/>
              <a:buAutoNum type="arabicPeriod"/>
            </a:pPr>
            <a:r>
              <a:rPr lang="en-AU" dirty="0"/>
              <a:t>At what point do you communicate with users regarding the incident?</a:t>
            </a:r>
          </a:p>
          <a:p>
            <a:pPr marL="457200" indent="-457200">
              <a:buFont typeface="+mj-lt"/>
              <a:buAutoNum type="arabicPeriod"/>
            </a:pPr>
            <a:r>
              <a:rPr lang="en-AU" dirty="0"/>
              <a:t>Do you have a communications plan to execute in the event of a cyber incident?</a:t>
            </a:r>
          </a:p>
          <a:p>
            <a:pPr marL="457200" indent="-457200">
              <a:buFont typeface="+mj-lt"/>
              <a:buAutoNum type="arabicPeriod"/>
            </a:pPr>
            <a:r>
              <a:rPr lang="en-AU" dirty="0"/>
              <a:t>How do you handle media enquiries?</a:t>
            </a:r>
          </a:p>
          <a:p>
            <a:pPr marL="457200" indent="-457200">
              <a:buFont typeface="+mj-lt"/>
              <a:buAutoNum type="arabicPeriod"/>
            </a:pPr>
            <a:r>
              <a:rPr lang="en-AU" dirty="0"/>
              <a:t>How could you rebuild trust with users post incident?</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3105505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4: </a:t>
            </a:r>
            <a:r>
              <a:rPr lang="en-AU" b="0" dirty="0"/>
              <a:t>Process and procedures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72 hours after the vulnerability was reported to your organisation your team has now mitigated the </a:t>
            </a:r>
            <a:r>
              <a:rPr lang="en-AU">
                <a:cs typeface="Calibri"/>
              </a:rPr>
              <a:t>vulnerability,</a:t>
            </a:r>
            <a:r>
              <a:rPr lang="en-AU" dirty="0">
                <a:cs typeface="Calibri"/>
              </a:rPr>
              <a:t> and online services have been restored. </a:t>
            </a:r>
          </a:p>
          <a:p>
            <a:r>
              <a:rPr lang="en-AU" dirty="0"/>
              <a:t>The Post Incident Review (PIR) highlights that if the organisation had identified and responded to the initial vulnerability report, the incident could potentially have been avoided.</a:t>
            </a:r>
            <a:endParaRPr lang="en-AU" dirty="0">
              <a:ea typeface="Calibri" panose="020F0502020204030204"/>
            </a:endParaRPr>
          </a:p>
          <a:p>
            <a:r>
              <a:rPr lang="en-AU" dirty="0"/>
              <a:t>Your organisation seeks guidance to implement a vulnerability disclosure process as soon as possible.</a:t>
            </a:r>
            <a:endParaRPr lang="en-AU" dirty="0">
              <a:ea typeface="Calibri" panose="020F0502020204030204"/>
            </a:endParaRPr>
          </a:p>
        </p:txBody>
      </p:sp>
      <p:sp>
        <p:nvSpPr>
          <p:cNvPr id="24" name="Content Placeholder 23"/>
          <p:cNvSpPr>
            <a:spLocks noGrp="1"/>
          </p:cNvSpPr>
          <p:nvPr>
            <p:ph sz="quarter" idx="19"/>
          </p:nvPr>
        </p:nvSpPr>
        <p:spPr>
          <a:xfrm>
            <a:off x="6190638" y="2271183"/>
            <a:ext cx="5400000" cy="3887470"/>
          </a:xfrm>
        </p:spPr>
        <p:txBody>
          <a:bodyPr>
            <a:normAutofit/>
          </a:bodyPr>
          <a:lstStyle/>
          <a:p>
            <a:r>
              <a:rPr lang="en-AU" b="1" dirty="0"/>
              <a:t>Discussion points</a:t>
            </a:r>
          </a:p>
          <a:p>
            <a:pPr marL="457200" indent="-457200">
              <a:buFont typeface="+mj-lt"/>
              <a:buAutoNum type="arabicPeriod"/>
            </a:pPr>
            <a:r>
              <a:rPr lang="en-AU" dirty="0"/>
              <a:t>Do you have a vulnerability disclosure process that is easy to follow for external reporters and fully understood by all the relevant people in your organisation?</a:t>
            </a:r>
          </a:p>
          <a:p>
            <a:pPr marL="457200" indent="-457200">
              <a:buFont typeface="+mj-lt"/>
              <a:buAutoNum type="arabicPeriod"/>
            </a:pPr>
            <a:r>
              <a:rPr lang="en-AU" dirty="0"/>
              <a:t>Are any additional systems or training necessary to ensure the process is effective when required?</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3463144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940</TotalTime>
  <Words>777</Words>
  <Application>Microsoft Office PowerPoint</Application>
  <PresentationFormat>Widescreen</PresentationFormat>
  <Paragraphs>60</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MrEavesXLModOT-Bold</vt:lpstr>
      <vt:lpstr>MrEavesXLModOT-Reg</vt:lpstr>
      <vt:lpstr>Office Theme</vt:lpstr>
      <vt:lpstr>Cyber security exercise</vt:lpstr>
      <vt:lpstr>Principles of exercising</vt:lpstr>
      <vt:lpstr>Start exercise</vt:lpstr>
      <vt:lpstr>Inject 1: Vulnerability reported</vt:lpstr>
      <vt:lpstr>Inject 2: Vulnerability exploited</vt:lpstr>
      <vt:lpstr>Inject 3: Communications</vt:lpstr>
      <vt:lpstr>Inject 4: Process and procedures</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24</cp:revision>
  <dcterms:created xsi:type="dcterms:W3CDTF">2024-09-17T23:26:14Z</dcterms:created>
  <dcterms:modified xsi:type="dcterms:W3CDTF">2025-06-18T08:34:57Z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