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handoutMasterIdLst>
    <p:handoutMasterId r:id="rId15"/>
  </p:handoutMasterIdLst>
  <p:sldIdLst>
    <p:sldId id="266" r:id="rId5"/>
    <p:sldId id="265" r:id="rId6"/>
    <p:sldId id="276" r:id="rId7"/>
    <p:sldId id="275" r:id="rId8"/>
    <p:sldId id="272" r:id="rId9"/>
    <p:sldId id="273" r:id="rId10"/>
    <p:sldId id="274"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BC2B38-0EDE-81CD-8E19-6FD003E5FA49}" v="19" dt="2025-04-29T02:18:32.0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varScale="1">
        <p:scale>
          <a:sx n="160" d="100"/>
          <a:sy n="160" d="100"/>
        </p:scale>
        <p:origin x="332" y="88"/>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yle, Josh MR 2" userId="S::josh.boyle2@defence.gov.au::0c723b92-23be-49c8-bcb6-0bf5ff9aa284" providerId="AD" clId="Web-{04BC2B38-0EDE-81CD-8E19-6FD003E5FA49}"/>
    <pc:docChg chg="modSld">
      <pc:chgData name="Boyle, Josh MR 2" userId="S::josh.boyle2@defence.gov.au::0c723b92-23be-49c8-bcb6-0bf5ff9aa284" providerId="AD" clId="Web-{04BC2B38-0EDE-81CD-8E19-6FD003E5FA49}" dt="2025-04-29T02:18:32.052" v="18" actId="20577"/>
      <pc:docMkLst>
        <pc:docMk/>
      </pc:docMkLst>
      <pc:sldChg chg="modSp">
        <pc:chgData name="Boyle, Josh MR 2" userId="S::josh.boyle2@defence.gov.au::0c723b92-23be-49c8-bcb6-0bf5ff9aa284" providerId="AD" clId="Web-{04BC2B38-0EDE-81CD-8E19-6FD003E5FA49}" dt="2025-04-29T02:11:19.962" v="1" actId="20577"/>
        <pc:sldMkLst>
          <pc:docMk/>
          <pc:sldMk cId="1316661277" sldId="262"/>
        </pc:sldMkLst>
        <pc:spChg chg="mod">
          <ac:chgData name="Boyle, Josh MR 2" userId="S::josh.boyle2@defence.gov.au::0c723b92-23be-49c8-bcb6-0bf5ff9aa284" providerId="AD" clId="Web-{04BC2B38-0EDE-81CD-8E19-6FD003E5FA49}" dt="2025-04-29T02:11:19.962" v="1" actId="20577"/>
          <ac:spMkLst>
            <pc:docMk/>
            <pc:sldMk cId="1316661277" sldId="262"/>
            <ac:spMk id="6" creationId="{00000000-0000-0000-0000-000000000000}"/>
          </ac:spMkLst>
        </pc:spChg>
      </pc:sldChg>
      <pc:sldChg chg="modSp">
        <pc:chgData name="Boyle, Josh MR 2" userId="S::josh.boyle2@defence.gov.au::0c723b92-23be-49c8-bcb6-0bf5ff9aa284" providerId="AD" clId="Web-{04BC2B38-0EDE-81CD-8E19-6FD003E5FA49}" dt="2025-04-29T02:13:43.747" v="9" actId="20577"/>
        <pc:sldMkLst>
          <pc:docMk/>
          <pc:sldMk cId="3470091478" sldId="265"/>
        </pc:sldMkLst>
        <pc:spChg chg="mod">
          <ac:chgData name="Boyle, Josh MR 2" userId="S::josh.boyle2@defence.gov.au::0c723b92-23be-49c8-bcb6-0bf5ff9aa284" providerId="AD" clId="Web-{04BC2B38-0EDE-81CD-8E19-6FD003E5FA49}" dt="2025-04-29T02:13:43.747" v="9" actId="20577"/>
          <ac:spMkLst>
            <pc:docMk/>
            <pc:sldMk cId="3470091478" sldId="265"/>
            <ac:spMk id="24" creationId="{00000000-0000-0000-0000-000000000000}"/>
          </ac:spMkLst>
        </pc:spChg>
      </pc:sldChg>
      <pc:sldChg chg="modSp">
        <pc:chgData name="Boyle, Josh MR 2" userId="S::josh.boyle2@defence.gov.au::0c723b92-23be-49c8-bcb6-0bf5ff9aa284" providerId="AD" clId="Web-{04BC2B38-0EDE-81CD-8E19-6FD003E5FA49}" dt="2025-04-29T02:11:39.072" v="4" actId="14100"/>
        <pc:sldMkLst>
          <pc:docMk/>
          <pc:sldMk cId="254698354" sldId="270"/>
        </pc:sldMkLst>
        <pc:spChg chg="mod">
          <ac:chgData name="Boyle, Josh MR 2" userId="S::josh.boyle2@defence.gov.au::0c723b92-23be-49c8-bcb6-0bf5ff9aa284" providerId="AD" clId="Web-{04BC2B38-0EDE-81CD-8E19-6FD003E5FA49}" dt="2025-04-29T02:11:24.009" v="2" actId="14100"/>
          <ac:spMkLst>
            <pc:docMk/>
            <pc:sldMk cId="254698354" sldId="270"/>
            <ac:spMk id="2" creationId="{00000000-0000-0000-0000-000000000000}"/>
          </ac:spMkLst>
        </pc:spChg>
        <pc:spChg chg="mod">
          <ac:chgData name="Boyle, Josh MR 2" userId="S::josh.boyle2@defence.gov.au::0c723b92-23be-49c8-bcb6-0bf5ff9aa284" providerId="AD" clId="Web-{04BC2B38-0EDE-81CD-8E19-6FD003E5FA49}" dt="2025-04-29T02:11:39.072" v="4" actId="14100"/>
          <ac:spMkLst>
            <pc:docMk/>
            <pc:sldMk cId="254698354" sldId="270"/>
            <ac:spMk id="3" creationId="{00000000-0000-0000-0000-000000000000}"/>
          </ac:spMkLst>
        </pc:spChg>
      </pc:sldChg>
      <pc:sldChg chg="modSp">
        <pc:chgData name="Boyle, Josh MR 2" userId="S::josh.boyle2@defence.gov.au::0c723b92-23be-49c8-bcb6-0bf5ff9aa284" providerId="AD" clId="Web-{04BC2B38-0EDE-81CD-8E19-6FD003E5FA49}" dt="2025-04-29T02:15:08.265" v="12" actId="1076"/>
        <pc:sldMkLst>
          <pc:docMk/>
          <pc:sldMk cId="2513936866" sldId="272"/>
        </pc:sldMkLst>
        <pc:spChg chg="mod">
          <ac:chgData name="Boyle, Josh MR 2" userId="S::josh.boyle2@defence.gov.au::0c723b92-23be-49c8-bcb6-0bf5ff9aa284" providerId="AD" clId="Web-{04BC2B38-0EDE-81CD-8E19-6FD003E5FA49}" dt="2025-04-29T02:14:45.139" v="10" actId="20577"/>
          <ac:spMkLst>
            <pc:docMk/>
            <pc:sldMk cId="2513936866" sldId="272"/>
            <ac:spMk id="23" creationId="{00000000-0000-0000-0000-000000000000}"/>
          </ac:spMkLst>
        </pc:spChg>
        <pc:spChg chg="mod">
          <ac:chgData name="Boyle, Josh MR 2" userId="S::josh.boyle2@defence.gov.au::0c723b92-23be-49c8-bcb6-0bf5ff9aa284" providerId="AD" clId="Web-{04BC2B38-0EDE-81CD-8E19-6FD003E5FA49}" dt="2025-04-29T02:15:08.265" v="12" actId="1076"/>
          <ac:spMkLst>
            <pc:docMk/>
            <pc:sldMk cId="2513936866" sldId="272"/>
            <ac:spMk id="24" creationId="{00000000-0000-0000-0000-000000000000}"/>
          </ac:spMkLst>
        </pc:spChg>
      </pc:sldChg>
      <pc:sldChg chg="modSp">
        <pc:chgData name="Boyle, Josh MR 2" userId="S::josh.boyle2@defence.gov.au::0c723b92-23be-49c8-bcb6-0bf5ff9aa284" providerId="AD" clId="Web-{04BC2B38-0EDE-81CD-8E19-6FD003E5FA49}" dt="2025-04-29T02:16:02.391" v="14" actId="20577"/>
        <pc:sldMkLst>
          <pc:docMk/>
          <pc:sldMk cId="3662315216" sldId="273"/>
        </pc:sldMkLst>
        <pc:spChg chg="mod">
          <ac:chgData name="Boyle, Josh MR 2" userId="S::josh.boyle2@defence.gov.au::0c723b92-23be-49c8-bcb6-0bf5ff9aa284" providerId="AD" clId="Web-{04BC2B38-0EDE-81CD-8E19-6FD003E5FA49}" dt="2025-04-29T02:16:02.391" v="14" actId="20577"/>
          <ac:spMkLst>
            <pc:docMk/>
            <pc:sldMk cId="3662315216" sldId="273"/>
            <ac:spMk id="23" creationId="{00000000-0000-0000-0000-000000000000}"/>
          </ac:spMkLst>
        </pc:spChg>
        <pc:spChg chg="mod">
          <ac:chgData name="Boyle, Josh MR 2" userId="S::josh.boyle2@defence.gov.au::0c723b92-23be-49c8-bcb6-0bf5ff9aa284" providerId="AD" clId="Web-{04BC2B38-0EDE-81CD-8E19-6FD003E5FA49}" dt="2025-04-29T02:15:47.188" v="13" actId="20577"/>
          <ac:spMkLst>
            <pc:docMk/>
            <pc:sldMk cId="3662315216" sldId="273"/>
            <ac:spMk id="24" creationId="{00000000-0000-0000-0000-000000000000}"/>
          </ac:spMkLst>
        </pc:spChg>
      </pc:sldChg>
      <pc:sldChg chg="modSp">
        <pc:chgData name="Boyle, Josh MR 2" userId="S::josh.boyle2@defence.gov.au::0c723b92-23be-49c8-bcb6-0bf5ff9aa284" providerId="AD" clId="Web-{04BC2B38-0EDE-81CD-8E19-6FD003E5FA49}" dt="2025-04-29T02:18:32.052" v="18" actId="20577"/>
        <pc:sldMkLst>
          <pc:docMk/>
          <pc:sldMk cId="4068134443" sldId="274"/>
        </pc:sldMkLst>
        <pc:spChg chg="mod">
          <ac:chgData name="Boyle, Josh MR 2" userId="S::josh.boyle2@defence.gov.au::0c723b92-23be-49c8-bcb6-0bf5ff9aa284" providerId="AD" clId="Web-{04BC2B38-0EDE-81CD-8E19-6FD003E5FA49}" dt="2025-04-29T02:17:06.471" v="16" actId="20577"/>
          <ac:spMkLst>
            <pc:docMk/>
            <pc:sldMk cId="4068134443" sldId="274"/>
            <ac:spMk id="23" creationId="{00000000-0000-0000-0000-000000000000}"/>
          </ac:spMkLst>
        </pc:spChg>
        <pc:spChg chg="mod">
          <ac:chgData name="Boyle, Josh MR 2" userId="S::josh.boyle2@defence.gov.au::0c723b92-23be-49c8-bcb6-0bf5ff9aa284" providerId="AD" clId="Web-{04BC2B38-0EDE-81CD-8E19-6FD003E5FA49}" dt="2025-04-29T02:18:32.052" v="18" actId="20577"/>
          <ac:spMkLst>
            <pc:docMk/>
            <pc:sldMk cId="4068134443" sldId="274"/>
            <ac:spMk id="2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19/06/2025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19/06/2025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Finish the exercise by discussing and collating what you learned, how your understanding of this type of threat has changed and what processes you might update as a result.</a:t>
            </a:r>
          </a:p>
        </p:txBody>
      </p:sp>
      <p:sp>
        <p:nvSpPr>
          <p:cNvPr id="4" name="Slide Number Placeholder 3"/>
          <p:cNvSpPr>
            <a:spLocks noGrp="1"/>
          </p:cNvSpPr>
          <p:nvPr>
            <p:ph type="sldNum" sz="quarter" idx="10"/>
          </p:nvPr>
        </p:nvSpPr>
        <p:spPr/>
        <p:txBody>
          <a:bodyPr/>
          <a:lstStyle/>
          <a:p>
            <a:fld id="{5CCB3730-EC5E-1F4B-B3A5-64A37EF4D656}" type="slidenum">
              <a:rPr lang="en-US" smtClean="0"/>
              <a:t>8</a:t>
            </a:fld>
            <a:endParaRPr lang="en-US"/>
          </a:p>
        </p:txBody>
      </p:sp>
    </p:spTree>
    <p:extLst>
      <p:ext uri="{BB962C8B-B14F-4D97-AF65-F5344CB8AC3E}">
        <p14:creationId xmlns:p14="http://schemas.microsoft.com/office/powerpoint/2010/main" val="3039264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19/06/2025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19/06/2025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19/06/2025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19/06/2025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19/06/2025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19/06/2025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19/06/2025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a:latin typeface="MrEavesXLModOT-Bold" panose="020B0803060502020204" pitchFamily="34" charset="0"/>
              </a:rPr>
              <a:t>cyber</a:t>
            </a:r>
            <a:r>
              <a:rPr lang="en-AU"/>
              <a:t>.gov.au</a:t>
            </a:r>
            <a:endParaRPr lang="en-AU" dirty="0"/>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a:lstStyle/>
          <a:p>
            <a:r>
              <a:rPr lang="en-AU" dirty="0"/>
              <a:t>Supply chain software</a:t>
            </a: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2" name="Picture 1"/>
          <p:cNvPicPr>
            <a:picLocks noChangeAspect="1"/>
          </p:cNvPicPr>
          <p:nvPr/>
        </p:nvPicPr>
        <p:blipFill>
          <a:blip r:embed="rId2"/>
          <a:stretch>
            <a:fillRect/>
          </a:stretch>
        </p:blipFill>
        <p:spPr>
          <a:xfrm>
            <a:off x="985044" y="1936143"/>
            <a:ext cx="1895967" cy="2429123"/>
          </a:xfrm>
          <a:prstGeom prst="rect">
            <a:avLst/>
          </a:prstGeom>
        </p:spPr>
      </p:pic>
    </p:spTree>
    <p:extLst>
      <p:ext uri="{BB962C8B-B14F-4D97-AF65-F5344CB8AC3E}">
        <p14:creationId xmlns:p14="http://schemas.microsoft.com/office/powerpoint/2010/main" val="3041181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9" name="Title 2"/>
          <p:cNvSpPr>
            <a:spLocks noGrp="1"/>
          </p:cNvSpPr>
          <p:nvPr>
            <p:ph type="title"/>
          </p:nvPr>
        </p:nvSpPr>
        <p:spPr>
          <a:xfrm>
            <a:off x="599776" y="1077401"/>
            <a:ext cx="7765748" cy="982163"/>
          </a:xfrm>
        </p:spPr>
        <p:txBody>
          <a:bodyPr/>
          <a:lstStyle/>
          <a:p>
            <a:r>
              <a:rPr lang="en-AU" dirty="0"/>
              <a:t>Principles of exercising</a:t>
            </a:r>
          </a:p>
        </p:txBody>
      </p:sp>
      <p:sp>
        <p:nvSpPr>
          <p:cNvPr id="10" name="Text Placeholder 12"/>
          <p:cNvSpPr txBox="1">
            <a:spLocks/>
          </p:cNvSpPr>
          <p:nvPr/>
        </p:nvSpPr>
        <p:spPr>
          <a:xfrm>
            <a:off x="590250" y="2034639"/>
            <a:ext cx="9584990" cy="734124"/>
          </a:xfrm>
          <a:prstGeom prst="rect">
            <a:avLst/>
          </a:prstGeom>
        </p:spPr>
        <p:txBody>
          <a:bodyPr lIns="91440" tIns="45720" rIns="91440" bIns="45720" anchor="t"/>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AU" dirty="0"/>
              <a:t>Establish the level of cyber resilience and preparedness your plans provide</a:t>
            </a:r>
            <a:br>
              <a:rPr lang="en-AU" dirty="0"/>
            </a:br>
            <a:r>
              <a:rPr lang="en-AU" dirty="0"/>
              <a:t>and </a:t>
            </a:r>
            <a:r>
              <a:rPr lang="en-AU" b="1" dirty="0"/>
              <a:t>identify where gaps may exist</a:t>
            </a:r>
            <a:r>
              <a:rPr lang="en-AU" dirty="0"/>
              <a:t>.</a:t>
            </a:r>
          </a:p>
          <a:p>
            <a:pPr marL="342900" indent="-342900">
              <a:buFont typeface="Arial" panose="020B0604020202020204" pitchFamily="34" charset="0"/>
              <a:buChar char="•"/>
            </a:pPr>
            <a:r>
              <a:rPr lang="en-AU" b="1" dirty="0"/>
              <a:t>Develop response plans </a:t>
            </a:r>
            <a:r>
              <a:rPr lang="en-AU" dirty="0"/>
              <a:t>and crisis coordination by testing them in a realistic scenario.</a:t>
            </a:r>
          </a:p>
          <a:p>
            <a:pPr marL="342900" indent="-342900">
              <a:buFont typeface="Arial" panose="020B0604020202020204" pitchFamily="34" charset="0"/>
              <a:buChar char="•"/>
            </a:pPr>
            <a:r>
              <a:rPr lang="en-AU" dirty="0"/>
              <a:t>Build trusted relationships and </a:t>
            </a:r>
            <a:r>
              <a:rPr lang="en-AU" b="1" dirty="0"/>
              <a:t>develop shared understanding</a:t>
            </a:r>
            <a:r>
              <a:rPr lang="en-AU" dirty="0"/>
              <a:t> between key stakeholders before an actual incident.</a:t>
            </a:r>
          </a:p>
          <a:p>
            <a:pPr marL="342900" indent="-342900">
              <a:buFont typeface="Arial" panose="020B0604020202020204" pitchFamily="34" charset="0"/>
              <a:buChar char="•"/>
            </a:pPr>
            <a:r>
              <a:rPr lang="en-AU" b="1" dirty="0">
                <a:cs typeface="Calibri"/>
              </a:rPr>
              <a:t>Prepare</a:t>
            </a:r>
            <a:r>
              <a:rPr lang="en-AU" dirty="0">
                <a:cs typeface="Calibri"/>
              </a:rPr>
              <a:t> and train key </a:t>
            </a:r>
            <a:r>
              <a:rPr lang="en-AU" b="1" dirty="0">
                <a:cs typeface="Calibri"/>
              </a:rPr>
              <a:t>staff at all levels </a:t>
            </a:r>
            <a:r>
              <a:rPr lang="en-AU" dirty="0">
                <a:cs typeface="Calibri"/>
              </a:rPr>
              <a:t>to practice incident response, recovery and decision-making in a risk-free environment.</a:t>
            </a:r>
            <a:endParaRPr lang="en-AU" dirty="0">
              <a:ea typeface="Calibri"/>
              <a:cs typeface="Calibri"/>
            </a:endParaRPr>
          </a:p>
          <a:p>
            <a:pPr marL="342900" indent="-342900">
              <a:buFont typeface="Arial" panose="020B0604020202020204" pitchFamily="34" charset="0"/>
              <a:buChar char="•"/>
            </a:pPr>
            <a:r>
              <a:rPr lang="en-AU" dirty="0">
                <a:cs typeface="Calibri"/>
              </a:rPr>
              <a:t>Operate in a </a:t>
            </a:r>
            <a:r>
              <a:rPr lang="en-AU" b="1" dirty="0">
                <a:cs typeface="Calibri"/>
              </a:rPr>
              <a:t>no-fault environment</a:t>
            </a:r>
            <a:r>
              <a:rPr lang="en-AU" dirty="0">
                <a:cs typeface="Calibri"/>
              </a:rPr>
              <a:t> to check and test </a:t>
            </a:r>
            <a:r>
              <a:rPr lang="en-AU" dirty="0" smtClean="0">
                <a:cs typeface="Calibri"/>
              </a:rPr>
              <a:t>cyber security </a:t>
            </a:r>
            <a:r>
              <a:rPr lang="en-AU" dirty="0">
                <a:cs typeface="Calibri"/>
              </a:rPr>
              <a:t>incident response plans and crisis coordination structures.</a:t>
            </a:r>
            <a:endParaRPr lang="en-AU" dirty="0">
              <a:ea typeface="Calibri"/>
              <a:cs typeface="Calibri"/>
            </a:endParaRPr>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
        <p:nvSpPr>
          <p:cNvPr id="3" name="Title 2"/>
          <p:cNvSpPr>
            <a:spLocks noGrp="1"/>
          </p:cNvSpPr>
          <p:nvPr>
            <p:ph type="title"/>
          </p:nvPr>
        </p:nvSpPr>
        <p:spPr>
          <a:xfrm>
            <a:off x="599776" y="1077401"/>
            <a:ext cx="7765748" cy="982163"/>
          </a:xfrm>
        </p:spPr>
        <p:txBody>
          <a:bodyPr/>
          <a:lstStyle/>
          <a:p>
            <a:r>
              <a:rPr lang="en-AU" dirty="0" smtClean="0"/>
              <a:t>Start exercise</a:t>
            </a:r>
            <a:endParaRPr lang="en-AU" dirty="0"/>
          </a:p>
        </p:txBody>
      </p:sp>
      <p:sp>
        <p:nvSpPr>
          <p:cNvPr id="5" name="Text Placeholder 12"/>
          <p:cNvSpPr>
            <a:spLocks noGrp="1"/>
          </p:cNvSpPr>
          <p:nvPr>
            <p:ph type="body" sz="quarter" idx="4294967295"/>
          </p:nvPr>
        </p:nvSpPr>
        <p:spPr>
          <a:xfrm>
            <a:off x="714587" y="2167467"/>
            <a:ext cx="9450493" cy="3654376"/>
          </a:xfrm>
          <a:prstGeom prst="rect">
            <a:avLst/>
          </a:prstGeom>
        </p:spPr>
        <p:txBody>
          <a:bodyPr>
            <a:normAutofit lnSpcReduction="10000"/>
          </a:bodyPr>
          <a:lstStyle/>
          <a:p>
            <a:r>
              <a:rPr lang="en-AU" dirty="0"/>
              <a:t>This scenario explores an incident in which third-party software that is critical to your organisation has been compromised. </a:t>
            </a:r>
          </a:p>
          <a:p>
            <a:pPr marL="342900" indent="-342900">
              <a:buFont typeface="Arial" panose="020B0604020202020204" pitchFamily="34" charset="0"/>
              <a:buChar char="•"/>
            </a:pPr>
            <a:r>
              <a:rPr lang="en-AU" dirty="0"/>
              <a:t>In this scenario, the third-party software can be used to remotely access your systems and deploy ransomware, resulting in a serious cyber incident. </a:t>
            </a:r>
          </a:p>
          <a:p>
            <a:pPr marL="342900" indent="-342900">
              <a:buFont typeface="Arial" panose="020B0604020202020204" pitchFamily="34" charset="0"/>
              <a:buChar char="•"/>
            </a:pPr>
            <a:r>
              <a:rPr lang="en-AU" dirty="0"/>
              <a:t>You are encouraged to discuss the procurement process for IT systems and considerations for supply chain security, including how your supplier arrangements are monitored and reviewed. </a:t>
            </a:r>
          </a:p>
          <a:p>
            <a:pPr marL="342900" indent="-342900">
              <a:buFont typeface="Arial" panose="020B0604020202020204" pitchFamily="34" charset="0"/>
              <a:buChar char="•"/>
            </a:pPr>
            <a:r>
              <a:rPr lang="en-AU" dirty="0"/>
              <a:t>You can also discuss your approach to monitoring software versions, your patching strategy, and your capabilities for analysis of activity on your computer network and response to mitigating unauthorised user access.</a:t>
            </a:r>
          </a:p>
        </p:txBody>
      </p:sp>
    </p:spTree>
    <p:extLst>
      <p:ext uri="{BB962C8B-B14F-4D97-AF65-F5344CB8AC3E}">
        <p14:creationId xmlns:p14="http://schemas.microsoft.com/office/powerpoint/2010/main" val="3393666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1: </a:t>
            </a:r>
            <a:r>
              <a:rPr lang="en-AU" b="0" dirty="0"/>
              <a:t>IT management software</a:t>
            </a:r>
            <a:endParaRPr lang="en-AU" dirty="0"/>
          </a:p>
        </p:txBody>
      </p:sp>
      <p:sp>
        <p:nvSpPr>
          <p:cNvPr id="23" name="Content Placeholder 22"/>
          <p:cNvSpPr>
            <a:spLocks noGrp="1"/>
          </p:cNvSpPr>
          <p:nvPr>
            <p:ph sz="quarter" idx="18"/>
          </p:nvPr>
        </p:nvSpPr>
        <p:spPr>
          <a:xfrm>
            <a:off x="590250" y="2305050"/>
            <a:ext cx="5400000" cy="3175254"/>
          </a:xfrm>
        </p:spPr>
        <p:txBody>
          <a:bodyPr>
            <a:normAutofit fontScale="92500" lnSpcReduction="20000"/>
          </a:bodyPr>
          <a:lstStyle/>
          <a:p>
            <a:r>
              <a:rPr lang="en-AU" dirty="0"/>
              <a:t>Your organisation requires a new IT management software package to help monitor network performance, identify issues and misconfigurations, and generate important metrics to increase efficiency. </a:t>
            </a:r>
          </a:p>
          <a:p>
            <a:r>
              <a:rPr lang="en-AU" dirty="0"/>
              <a:t>This will be incorporated into your current IT system. </a:t>
            </a:r>
          </a:p>
          <a:p>
            <a:r>
              <a:rPr lang="en-AU" dirty="0"/>
              <a:t>A decision has been made to assess external suppliers, some of which offer online cloud-based solutions, while some provide hardware and software which is deployed within your existing IT estate.</a:t>
            </a:r>
          </a:p>
        </p:txBody>
      </p:sp>
      <p:sp>
        <p:nvSpPr>
          <p:cNvPr id="24" name="Content Placeholder 23"/>
          <p:cNvSpPr>
            <a:spLocks noGrp="1"/>
          </p:cNvSpPr>
          <p:nvPr>
            <p:ph sz="quarter" idx="19"/>
          </p:nvPr>
        </p:nvSpPr>
        <p:spPr/>
        <p:txBody>
          <a:bodyPr vert="horz" lIns="91440" tIns="45720" rIns="91440" bIns="45720" rtlCol="0" anchor="t">
            <a:normAutofit fontScale="70000" lnSpcReduction="20000"/>
          </a:bodyPr>
          <a:lstStyle/>
          <a:p>
            <a:r>
              <a:rPr lang="en-AU" sz="2900" b="1" dirty="0">
                <a:cs typeface="Calibri"/>
              </a:rPr>
              <a:t>Discussion points</a:t>
            </a:r>
          </a:p>
          <a:p>
            <a:pPr marL="457200" indent="-457200">
              <a:buFont typeface="+mj-lt"/>
              <a:buAutoNum type="arabicPeriod"/>
            </a:pPr>
            <a:r>
              <a:rPr lang="en-AU" sz="2100" dirty="0"/>
              <a:t>Have you considered the benefits and risks of using differing third-party software suppliers?</a:t>
            </a:r>
          </a:p>
          <a:p>
            <a:pPr marL="457200" indent="-457200">
              <a:buFont typeface="+mj-lt"/>
              <a:buAutoNum type="arabicPeriod"/>
            </a:pPr>
            <a:r>
              <a:rPr lang="en-AU" sz="2100" dirty="0"/>
              <a:t>What processes do you have for learning about potential suppliers?</a:t>
            </a:r>
          </a:p>
          <a:p>
            <a:pPr marL="457200" indent="-457200">
              <a:buFont typeface="+mj-lt"/>
              <a:buAutoNum type="arabicPeriod"/>
            </a:pPr>
            <a:r>
              <a:rPr lang="en-AU" sz="2100" dirty="0"/>
              <a:t>Who in the organisation is responsible for negotiating the contract and expected minimum service levels?</a:t>
            </a:r>
          </a:p>
          <a:p>
            <a:pPr marL="457200" indent="-457200">
              <a:buFont typeface="+mj-lt"/>
              <a:buAutoNum type="arabicPeriod"/>
            </a:pPr>
            <a:r>
              <a:rPr lang="en-AU" sz="2100" dirty="0"/>
              <a:t>Do your organisation’s contracts or SLAs (service level agreements) with suppliers specify a minimum cyber security standard that the supplier is expected to meet?</a:t>
            </a:r>
          </a:p>
          <a:p>
            <a:pPr marL="457200" indent="-457200">
              <a:buFont typeface="+mj-lt"/>
              <a:buAutoNum type="arabicPeriod"/>
            </a:pPr>
            <a:r>
              <a:rPr lang="en-AU" sz="2100" dirty="0">
                <a:cs typeface="Calibri"/>
              </a:rPr>
              <a:t>Do you have a process for understanding the risks associated with using a particular third-party supplier? How does your organisation decide if identified risks are acceptable?</a:t>
            </a:r>
            <a:endParaRPr lang="en-AU" sz="2100"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Tree>
    <p:extLst>
      <p:ext uri="{BB962C8B-B14F-4D97-AF65-F5344CB8AC3E}">
        <p14:creationId xmlns:p14="http://schemas.microsoft.com/office/powerpoint/2010/main" val="417316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2: </a:t>
            </a:r>
            <a:r>
              <a:rPr lang="en-AU" b="0" dirty="0"/>
              <a:t>Cyber incident</a:t>
            </a:r>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There are some news reports circulating that a major IT software provider has been the subject of a significant </a:t>
            </a:r>
            <a:r>
              <a:rPr lang="en-AU" dirty="0" smtClean="0">
                <a:cs typeface="Calibri"/>
              </a:rPr>
              <a:t>cyber attack</a:t>
            </a:r>
            <a:r>
              <a:rPr lang="en-AU" dirty="0">
                <a:cs typeface="Calibri"/>
              </a:rPr>
              <a:t>. </a:t>
            </a:r>
          </a:p>
          <a:p>
            <a:r>
              <a:rPr lang="en-AU" dirty="0"/>
              <a:t>The provider owns the IT management platform you previously selected. </a:t>
            </a:r>
          </a:p>
          <a:p>
            <a:r>
              <a:rPr lang="en-AU" dirty="0"/>
              <a:t>This software was successfully deployed into your network last year.</a:t>
            </a:r>
          </a:p>
        </p:txBody>
      </p:sp>
      <p:sp>
        <p:nvSpPr>
          <p:cNvPr id="24" name="Content Placeholder 23"/>
          <p:cNvSpPr>
            <a:spLocks noGrp="1"/>
          </p:cNvSpPr>
          <p:nvPr>
            <p:ph sz="quarter" idx="19"/>
          </p:nvPr>
        </p:nvSpPr>
        <p:spPr>
          <a:xfrm>
            <a:off x="6190638" y="2279650"/>
            <a:ext cx="5400000" cy="3830638"/>
          </a:xfrm>
        </p:spPr>
        <p:txBody>
          <a:bodyPr/>
          <a:lstStyle/>
          <a:p>
            <a:r>
              <a:rPr lang="en-AU" b="1" dirty="0"/>
              <a:t>Discussion points</a:t>
            </a:r>
          </a:p>
          <a:p>
            <a:pPr marL="457200" indent="-457200">
              <a:buFont typeface="+mj-lt"/>
              <a:buAutoNum type="arabicPeriod"/>
            </a:pPr>
            <a:r>
              <a:rPr lang="en-AU" dirty="0"/>
              <a:t>Do you have an emergency point of contact for each of your software suppliers?</a:t>
            </a:r>
          </a:p>
          <a:p>
            <a:pPr marL="457200" indent="-457200">
              <a:buFont typeface="+mj-lt"/>
              <a:buAutoNum type="arabicPeriod"/>
            </a:pPr>
            <a:r>
              <a:rPr lang="en-AU" dirty="0"/>
              <a:t>What level of exposure does your organisation have to IT software providers?</a:t>
            </a:r>
          </a:p>
          <a:p>
            <a:pPr marL="457200" indent="-457200">
              <a:buFont typeface="+mj-lt"/>
              <a:buAutoNum type="arabicPeriod"/>
            </a:pPr>
            <a:r>
              <a:rPr lang="en-AU" dirty="0"/>
              <a:t>Where could you find further information or guidance regarding this type of attack?</a:t>
            </a:r>
          </a:p>
          <a:p>
            <a:pPr marL="457200" indent="-457200">
              <a:buFont typeface="+mj-lt"/>
              <a:buAutoNum type="arabicPeriod"/>
            </a:pPr>
            <a:r>
              <a:rPr lang="en-AU" dirty="0"/>
              <a:t>What proactive steps could you take to pre-empt any potential incident?</a:t>
            </a: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Tree>
    <p:extLst>
      <p:ext uri="{BB962C8B-B14F-4D97-AF65-F5344CB8AC3E}">
        <p14:creationId xmlns:p14="http://schemas.microsoft.com/office/powerpoint/2010/main" val="2513936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3: </a:t>
            </a:r>
            <a:r>
              <a:rPr lang="en-AU" b="0" dirty="0"/>
              <a:t>Compromise confirmed</a:t>
            </a:r>
          </a:p>
        </p:txBody>
      </p:sp>
      <p:sp>
        <p:nvSpPr>
          <p:cNvPr id="23" name="Content Placeholder 22"/>
          <p:cNvSpPr>
            <a:spLocks noGrp="1"/>
          </p:cNvSpPr>
          <p:nvPr>
            <p:ph sz="quarter" idx="18"/>
          </p:nvPr>
        </p:nvSpPr>
        <p:spPr/>
        <p:txBody>
          <a:bodyPr vert="horz" lIns="91440" tIns="45720" rIns="91440" bIns="45720" rtlCol="0" anchor="t">
            <a:normAutofit fontScale="92500" lnSpcReduction="20000"/>
          </a:bodyPr>
          <a:lstStyle/>
          <a:p>
            <a:r>
              <a:rPr lang="en-AU" dirty="0">
                <a:cs typeface="Calibri"/>
              </a:rPr>
              <a:t>The supplier has contacted you to confirm that the reports of a compromise are accurate and that your company is using a version of the software impacted by the </a:t>
            </a:r>
            <a:r>
              <a:rPr lang="en-AU" dirty="0" smtClean="0">
                <a:cs typeface="Calibri"/>
              </a:rPr>
              <a:t>cyber attack</a:t>
            </a:r>
            <a:r>
              <a:rPr lang="en-AU" dirty="0">
                <a:cs typeface="Calibri"/>
              </a:rPr>
              <a:t>. </a:t>
            </a:r>
          </a:p>
          <a:p>
            <a:r>
              <a:rPr lang="en-AU" dirty="0"/>
              <a:t>They report that the attacker replaced the latest version of the software with a malicious version that connects back to the attacker’s command and control server. </a:t>
            </a:r>
          </a:p>
          <a:p>
            <a:r>
              <a:rPr lang="en-AU" dirty="0"/>
              <a:t>This allows the attacker to issue remote, administrator-level commands to affected workstations.</a:t>
            </a:r>
          </a:p>
          <a:p>
            <a:r>
              <a:rPr lang="en-AU" dirty="0"/>
              <a:t>It is believed that your organisation may have installed this software version around six months ago.</a:t>
            </a:r>
          </a:p>
        </p:txBody>
      </p:sp>
      <p:sp>
        <p:nvSpPr>
          <p:cNvPr id="24" name="Content Placeholder 23"/>
          <p:cNvSpPr>
            <a:spLocks noGrp="1"/>
          </p:cNvSpPr>
          <p:nvPr>
            <p:ph sz="quarter" idx="19"/>
          </p:nvPr>
        </p:nvSpPr>
        <p:spPr/>
        <p:txBody>
          <a:bodyPr vert="horz" lIns="91440" tIns="45720" rIns="91440" bIns="45720" rtlCol="0" anchor="t">
            <a:normAutofit fontScale="92500" lnSpcReduction="10000"/>
          </a:bodyPr>
          <a:lstStyle/>
          <a:p>
            <a:r>
              <a:rPr lang="en-AU" sz="2200" b="1" dirty="0">
                <a:cs typeface="Calibri"/>
              </a:rPr>
              <a:t>Discussion points</a:t>
            </a:r>
          </a:p>
          <a:p>
            <a:pPr marL="457200" indent="-457200">
              <a:buFont typeface="+mj-lt"/>
              <a:buAutoNum type="arabicPeriod"/>
            </a:pPr>
            <a:r>
              <a:rPr lang="en-AU" dirty="0"/>
              <a:t>How are you going to coordinate your response if your network has been compromised? </a:t>
            </a:r>
          </a:p>
          <a:p>
            <a:pPr marL="457200" indent="-457200">
              <a:buFont typeface="+mj-lt"/>
              <a:buAutoNum type="arabicPeriod"/>
            </a:pPr>
            <a:r>
              <a:rPr lang="en-AU" dirty="0"/>
              <a:t>Can you easily identify the versions of all the software used in your organisation for business activities?</a:t>
            </a:r>
          </a:p>
          <a:p>
            <a:pPr marL="457200" indent="-457200">
              <a:buFont typeface="+mj-lt"/>
              <a:buAutoNum type="arabicPeriod"/>
            </a:pPr>
            <a:r>
              <a:rPr lang="en-AU" dirty="0"/>
              <a:t>How would you minimise the potential impact of the incident?</a:t>
            </a:r>
          </a:p>
          <a:p>
            <a:pPr marL="457200" indent="-457200">
              <a:buFont typeface="+mj-lt"/>
              <a:buAutoNum type="arabicPeriod"/>
            </a:pPr>
            <a:r>
              <a:rPr lang="en-AU" dirty="0"/>
              <a:t>If this incident impacts a business-critical application, what steps would you take to ensure business continuity?</a:t>
            </a:r>
          </a:p>
        </p:txBody>
      </p:sp>
      <p:sp>
        <p:nvSpPr>
          <p:cNvPr id="4" name="Slide Number Placeholder 3"/>
          <p:cNvSpPr>
            <a:spLocks noGrp="1"/>
          </p:cNvSpPr>
          <p:nvPr>
            <p:ph type="sldNum" sz="quarter" idx="22"/>
          </p:nvPr>
        </p:nvSpPr>
        <p:spPr/>
        <p:txBody>
          <a:bodyPr/>
          <a:lstStyle/>
          <a:p>
            <a:fld id="{A179F83B-11CA-B84E-BC24-F49F8EBD43A8}" type="slidenum">
              <a:rPr lang="en-US" smtClean="0"/>
              <a:pPr/>
              <a:t>6</a:t>
            </a:fld>
            <a:endParaRPr lang="en-US" dirty="0"/>
          </a:p>
        </p:txBody>
      </p:sp>
    </p:spTree>
    <p:extLst>
      <p:ext uri="{BB962C8B-B14F-4D97-AF65-F5344CB8AC3E}">
        <p14:creationId xmlns:p14="http://schemas.microsoft.com/office/powerpoint/2010/main" val="3662315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4: </a:t>
            </a:r>
            <a:r>
              <a:rPr lang="en-AU" b="0" dirty="0"/>
              <a:t>Dealing with the incident</a:t>
            </a:r>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Various threat intelligence organisations have been able to obtain a list of affected </a:t>
            </a:r>
            <a:r>
              <a:rPr lang="en-AU">
                <a:cs typeface="Calibri"/>
              </a:rPr>
              <a:t>customers,</a:t>
            </a:r>
            <a:r>
              <a:rPr lang="en-AU" dirty="0">
                <a:cs typeface="Calibri"/>
              </a:rPr>
              <a:t> and your organisation is listed. </a:t>
            </a:r>
          </a:p>
          <a:p>
            <a:r>
              <a:rPr lang="en-AU" dirty="0"/>
              <a:t>They are attributing this to an Advanced Persistent Threat (APT) group, and the news is being widely reported in the media. </a:t>
            </a:r>
          </a:p>
          <a:p>
            <a:r>
              <a:rPr lang="en-AU" dirty="0"/>
              <a:t>Partners, suppliers and customers are contacting you to ask if you have been compromised by this software.</a:t>
            </a:r>
          </a:p>
        </p:txBody>
      </p:sp>
      <p:sp>
        <p:nvSpPr>
          <p:cNvPr id="24" name="Content Placeholder 23"/>
          <p:cNvSpPr>
            <a:spLocks noGrp="1"/>
          </p:cNvSpPr>
          <p:nvPr>
            <p:ph sz="quarter" idx="19"/>
          </p:nvPr>
        </p:nvSpPr>
        <p:spPr>
          <a:xfrm>
            <a:off x="6190638" y="2288117"/>
            <a:ext cx="5400000" cy="3830638"/>
          </a:xfrm>
        </p:spPr>
        <p:txBody>
          <a:bodyPr vert="horz" lIns="91440" tIns="45720" rIns="91440" bIns="45720" rtlCol="0" anchor="t">
            <a:normAutofit/>
          </a:bodyPr>
          <a:lstStyle/>
          <a:p>
            <a:r>
              <a:rPr lang="en-AU" b="1" dirty="0"/>
              <a:t>Discussion points</a:t>
            </a:r>
          </a:p>
          <a:p>
            <a:pPr marL="457200" indent="-457200">
              <a:buFont typeface="+mj-lt"/>
              <a:buAutoNum type="arabicPeriod"/>
            </a:pPr>
            <a:r>
              <a:rPr lang="en-AU" dirty="0"/>
              <a:t>Does the attribution to an APT group change how you respond to the incident? </a:t>
            </a:r>
          </a:p>
          <a:p>
            <a:pPr marL="457200" indent="-457200">
              <a:buFont typeface="+mj-lt"/>
              <a:buAutoNum type="arabicPeriod"/>
            </a:pPr>
            <a:r>
              <a:rPr lang="en-AU" dirty="0"/>
              <a:t>Do you have the logging in place to be able to detect connections to the attacker domain?</a:t>
            </a:r>
          </a:p>
          <a:p>
            <a:pPr marL="457200" indent="-457200">
              <a:buFont typeface="+mj-lt"/>
              <a:buAutoNum type="arabicPeriod"/>
            </a:pPr>
            <a:r>
              <a:rPr lang="en-AU" dirty="0">
                <a:cs typeface="Calibri"/>
              </a:rPr>
              <a:t>How would you detect if customer data has </a:t>
            </a:r>
            <a:r>
              <a:rPr lang="en-AU">
                <a:cs typeface="Calibri"/>
              </a:rPr>
              <a:t>been compromised or stolen?</a:t>
            </a:r>
            <a:endParaRPr lang="en-AU">
              <a:ea typeface="Calibri"/>
              <a:cs typeface="Calibri"/>
            </a:endParaRPr>
          </a:p>
          <a:p>
            <a:pPr marL="457200" indent="-457200">
              <a:buFont typeface="+mj-lt"/>
              <a:buAutoNum type="arabicPeriod"/>
            </a:pPr>
            <a:r>
              <a:rPr lang="en-AU" dirty="0"/>
              <a:t>How are you going to respond to media and customer queries?</a:t>
            </a:r>
          </a:p>
        </p:txBody>
      </p:sp>
      <p:sp>
        <p:nvSpPr>
          <p:cNvPr id="4" name="Slide Number Placeholder 3"/>
          <p:cNvSpPr>
            <a:spLocks noGrp="1"/>
          </p:cNvSpPr>
          <p:nvPr>
            <p:ph type="sldNum" sz="quarter" idx="22"/>
          </p:nvPr>
        </p:nvSpPr>
        <p:spPr/>
        <p:txBody>
          <a:bodyPr/>
          <a:lstStyle/>
          <a:p>
            <a:fld id="{A179F83B-11CA-B84E-BC24-F49F8EBD43A8}" type="slidenum">
              <a:rPr lang="en-US" smtClean="0"/>
              <a:pPr/>
              <a:t>7</a:t>
            </a:fld>
            <a:endParaRPr lang="en-US" dirty="0"/>
          </a:p>
        </p:txBody>
      </p:sp>
    </p:spTree>
    <p:extLst>
      <p:ext uri="{BB962C8B-B14F-4D97-AF65-F5344CB8AC3E}">
        <p14:creationId xmlns:p14="http://schemas.microsoft.com/office/powerpoint/2010/main" val="4068134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p:cNvSpPr>
            <a:spLocks noGrp="1"/>
          </p:cNvSpPr>
          <p:nvPr>
            <p:ph sz="quarter" idx="17"/>
          </p:nvPr>
        </p:nvSpPr>
        <p:spPr>
          <a:xfrm>
            <a:off x="1587843" y="1995617"/>
            <a:ext cx="10080696" cy="4774084"/>
          </a:xfrm>
        </p:spPr>
        <p:txBody>
          <a:bodyPr>
            <a:normAutofit fontScale="92500" lnSpcReduction="10000"/>
          </a:bodyPr>
          <a:lstStyle/>
          <a:p>
            <a:pPr marL="342900" indent="-342900">
              <a:buFont typeface="Arial" panose="020B0604020202020204" pitchFamily="34" charset="0"/>
              <a:buChar char="•"/>
            </a:pPr>
            <a:r>
              <a:rPr lang="en-AU" dirty="0"/>
              <a:t>What did you learn from running this exercise?</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How has your understanding of preventing this type of </a:t>
            </a:r>
            <a:r>
              <a:rPr lang="en-AU" dirty="0" smtClean="0"/>
              <a:t>cyber security </a:t>
            </a:r>
            <a:r>
              <a:rPr lang="en-AU" dirty="0"/>
              <a:t>threat changed?</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What will you look to change or implement across your organisation?</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br>
              <a:rPr lang="en-AU" dirty="0">
                <a:solidFill>
                  <a:schemeClr val="bg1">
                    <a:lumMod val="75000"/>
                  </a:schemeClr>
                </a:solidFill>
              </a:rPr>
            </a:br>
            <a:endParaRPr lang="en-AU" dirty="0">
              <a:solidFill>
                <a:schemeClr val="bg1">
                  <a:lumMod val="75000"/>
                </a:schemeClr>
              </a:solidFill>
            </a:endParaRPr>
          </a:p>
          <a:p>
            <a:pPr marL="342900" indent="-342900">
              <a:buFont typeface="Arial" panose="020B0604020202020204" pitchFamily="34" charset="0"/>
              <a:buChar char="•"/>
            </a:pPr>
            <a:endParaRPr lang="en-AU" dirty="0"/>
          </a:p>
        </p:txBody>
      </p:sp>
      <p:sp>
        <p:nvSpPr>
          <p:cNvPr id="16" name="Title 15"/>
          <p:cNvSpPr>
            <a:spLocks noGrp="1"/>
          </p:cNvSpPr>
          <p:nvPr>
            <p:ph type="title"/>
          </p:nvPr>
        </p:nvSpPr>
        <p:spPr>
          <a:xfrm>
            <a:off x="1587843" y="846815"/>
            <a:ext cx="10002795" cy="755373"/>
          </a:xfrm>
        </p:spPr>
        <p:txBody>
          <a:bodyPr/>
          <a:lstStyle/>
          <a:p>
            <a:r>
              <a:rPr lang="en-AU" dirty="0"/>
              <a:t>Discussion outcomes</a:t>
            </a:r>
          </a:p>
        </p:txBody>
      </p:sp>
      <p:sp>
        <p:nvSpPr>
          <p:cNvPr id="8" name="Slide Number Placeholder 7"/>
          <p:cNvSpPr>
            <a:spLocks noGrp="1"/>
          </p:cNvSpPr>
          <p:nvPr>
            <p:ph type="sldNum" sz="quarter" idx="20"/>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2937376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9</a:t>
            </a:fld>
            <a:endParaRPr lang="en-US" dirty="0"/>
          </a:p>
        </p:txBody>
      </p:sp>
    </p:spTree>
    <p:extLst>
      <p:ext uri="{BB962C8B-B14F-4D97-AF65-F5344CB8AC3E}">
        <p14:creationId xmlns:p14="http://schemas.microsoft.com/office/powerpoint/2010/main" val="1444354001"/>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2.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2CEB49-09E5-4AF7-8526-F405CA6E2FB5}">
  <ds:schemaRefs>
    <ds:schemaRef ds:uri="http://schemas.microsoft.com/office/2006/documentManagement/types"/>
    <ds:schemaRef ds:uri="http://schemas.microsoft.com/office/infopath/2007/PartnerControls"/>
    <ds:schemaRef ds:uri="666efb30-2678-4858-b162-983968158e30"/>
    <ds:schemaRef ds:uri="http://purl.org/dc/elements/1.1/"/>
    <ds:schemaRef ds:uri="http://schemas.microsoft.com/office/2006/metadata/properties"/>
    <ds:schemaRef ds:uri="13829aca-c9e0-4f09-98d9-eb676f2f1066"/>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BN88057260</Template>
  <TotalTime>1061</TotalTime>
  <Words>873</Words>
  <Application>Microsoft Office PowerPoint</Application>
  <PresentationFormat>Widescreen</PresentationFormat>
  <Paragraphs>68</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MrEavesXLModOT-Bold</vt:lpstr>
      <vt:lpstr>MrEavesXLModOT-Reg</vt:lpstr>
      <vt:lpstr>Office Theme</vt:lpstr>
      <vt:lpstr>Cyber security exercise</vt:lpstr>
      <vt:lpstr>Principles of exercising</vt:lpstr>
      <vt:lpstr>Start exercise</vt:lpstr>
      <vt:lpstr>Inject 1: IT management software</vt:lpstr>
      <vt:lpstr>Inject 2: Cyber incident</vt:lpstr>
      <vt:lpstr>Inject 3: Compromise confirmed</vt:lpstr>
      <vt:lpstr>Inject 4: Dealing with the incident</vt:lpstr>
      <vt:lpstr>Discussion outcomes</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dc:creator>Umbalo, Jordy MR 1</dc:creator>
  <cp:lastModifiedBy>Boyle, Josh MR 2</cp:lastModifiedBy>
  <cp:revision>34</cp:revision>
  <dcterms:created xsi:type="dcterms:W3CDTF">2024-09-17T23:26:14Z</dcterms:created>
  <dcterms:modified xsi:type="dcterms:W3CDTF">2025-06-19T06:23:22Z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