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266" r:id="rId5"/>
    <p:sldId id="265" r:id="rId6"/>
    <p:sldId id="276" r:id="rId7"/>
    <p:sldId id="275" r:id="rId8"/>
    <p:sldId id="272" r:id="rId9"/>
    <p:sldId id="273" r:id="rId10"/>
    <p:sldId id="274"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27BE5C-B580-F002-6041-666DC95B3B52}" name="Li, Shannon MS" initials="LS" userId="S::shannon.li@defence.gov.au::a8acffef-deef-4eee-9f44-199d7e127dd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22346F-F075-AE68-2FC7-1508129A12C4}" v="5" dt="2025-05-09T02:11:56.1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 Shannon MS" userId="S::shannon.li@defence.gov.au::a8acffef-deef-4eee-9f44-199d7e127dda" providerId="AD" clId="Web-{B648335A-8C98-97FB-97A8-A62D9A631012}"/>
    <pc:docChg chg="mod">
      <pc:chgData name="Li, Shannon MS" userId="S::shannon.li@defence.gov.au::a8acffef-deef-4eee-9f44-199d7e127dda" providerId="AD" clId="Web-{B648335A-8C98-97FB-97A8-A62D9A631012}" dt="2025-05-02T06:28:21.702" v="0"/>
      <pc:docMkLst>
        <pc:docMk/>
      </pc:docMkLst>
    </pc:docChg>
  </pc:docChgLst>
  <pc:docChgLst>
    <pc:chgData name="Boyle, Josh MR 2" userId="S::josh.boyle2@defence.gov.au::0c723b92-23be-49c8-bcb6-0bf5ff9aa284" providerId="AD" clId="Web-{25F529A7-EBF7-20F2-F3FF-C6CC64DE4E40}"/>
    <pc:docChg chg="modSld">
      <pc:chgData name="Boyle, Josh MR 2" userId="S::josh.boyle2@defence.gov.au::0c723b92-23be-49c8-bcb6-0bf5ff9aa284" providerId="AD" clId="Web-{25F529A7-EBF7-20F2-F3FF-C6CC64DE4E40}" dt="2025-04-29T03:52:38.315" v="16" actId="20577"/>
      <pc:docMkLst>
        <pc:docMk/>
      </pc:docMkLst>
      <pc:sldChg chg="modSp">
        <pc:chgData name="Boyle, Josh MR 2" userId="S::josh.boyle2@defence.gov.au::0c723b92-23be-49c8-bcb6-0bf5ff9aa284" providerId="AD" clId="Web-{25F529A7-EBF7-20F2-F3FF-C6CC64DE4E40}" dt="2025-04-29T03:48:11.797" v="1" actId="20577"/>
        <pc:sldMkLst>
          <pc:docMk/>
          <pc:sldMk cId="1316661277" sldId="262"/>
        </pc:sldMkLst>
        <pc:spChg chg="mod">
          <ac:chgData name="Boyle, Josh MR 2" userId="S::josh.boyle2@defence.gov.au::0c723b92-23be-49c8-bcb6-0bf5ff9aa284" providerId="AD" clId="Web-{25F529A7-EBF7-20F2-F3FF-C6CC64DE4E40}" dt="2025-04-29T03:48:11.797" v="1" actId="20577"/>
          <ac:spMkLst>
            <pc:docMk/>
            <pc:sldMk cId="1316661277" sldId="262"/>
            <ac:spMk id="6" creationId="{00000000-0000-0000-0000-000000000000}"/>
          </ac:spMkLst>
        </pc:spChg>
      </pc:sldChg>
      <pc:sldChg chg="modSp">
        <pc:chgData name="Boyle, Josh MR 2" userId="S::josh.boyle2@defence.gov.au::0c723b92-23be-49c8-bcb6-0bf5ff9aa284" providerId="AD" clId="Web-{25F529A7-EBF7-20F2-F3FF-C6CC64DE4E40}" dt="2025-04-29T03:50:19.033" v="15" actId="20577"/>
        <pc:sldMkLst>
          <pc:docMk/>
          <pc:sldMk cId="3470091478" sldId="265"/>
        </pc:sldMkLst>
        <pc:spChg chg="mod">
          <ac:chgData name="Boyle, Josh MR 2" userId="S::josh.boyle2@defence.gov.au::0c723b92-23be-49c8-bcb6-0bf5ff9aa284" providerId="AD" clId="Web-{25F529A7-EBF7-20F2-F3FF-C6CC64DE4E40}" dt="2025-04-29T03:49:51.517" v="11" actId="20577"/>
          <ac:spMkLst>
            <pc:docMk/>
            <pc:sldMk cId="3470091478" sldId="265"/>
            <ac:spMk id="23" creationId="{00000000-0000-0000-0000-000000000000}"/>
          </ac:spMkLst>
        </pc:spChg>
        <pc:spChg chg="mod">
          <ac:chgData name="Boyle, Josh MR 2" userId="S::josh.boyle2@defence.gov.au::0c723b92-23be-49c8-bcb6-0bf5ff9aa284" providerId="AD" clId="Web-{25F529A7-EBF7-20F2-F3FF-C6CC64DE4E40}" dt="2025-04-29T03:50:19.033" v="15" actId="20577"/>
          <ac:spMkLst>
            <pc:docMk/>
            <pc:sldMk cId="3470091478" sldId="265"/>
            <ac:spMk id="24" creationId="{00000000-0000-0000-0000-000000000000}"/>
          </ac:spMkLst>
        </pc:spChg>
      </pc:sldChg>
      <pc:sldChg chg="modSp">
        <pc:chgData name="Boyle, Josh MR 2" userId="S::josh.boyle2@defence.gov.au::0c723b92-23be-49c8-bcb6-0bf5ff9aa284" providerId="AD" clId="Web-{25F529A7-EBF7-20F2-F3FF-C6CC64DE4E40}" dt="2025-04-29T03:48:22.797" v="4" actId="14100"/>
        <pc:sldMkLst>
          <pc:docMk/>
          <pc:sldMk cId="254698354" sldId="270"/>
        </pc:sldMkLst>
        <pc:spChg chg="mod">
          <ac:chgData name="Boyle, Josh MR 2" userId="S::josh.boyle2@defence.gov.au::0c723b92-23be-49c8-bcb6-0bf5ff9aa284" providerId="AD" clId="Web-{25F529A7-EBF7-20F2-F3FF-C6CC64DE4E40}" dt="2025-04-29T03:48:16.188" v="2" actId="14100"/>
          <ac:spMkLst>
            <pc:docMk/>
            <pc:sldMk cId="254698354" sldId="270"/>
            <ac:spMk id="2" creationId="{00000000-0000-0000-0000-000000000000}"/>
          </ac:spMkLst>
        </pc:spChg>
        <pc:spChg chg="mod">
          <ac:chgData name="Boyle, Josh MR 2" userId="S::josh.boyle2@defence.gov.au::0c723b92-23be-49c8-bcb6-0bf5ff9aa284" providerId="AD" clId="Web-{25F529A7-EBF7-20F2-F3FF-C6CC64DE4E40}" dt="2025-04-29T03:48:22.797" v="4" actId="14100"/>
          <ac:spMkLst>
            <pc:docMk/>
            <pc:sldMk cId="254698354" sldId="270"/>
            <ac:spMk id="3" creationId="{00000000-0000-0000-0000-000000000000}"/>
          </ac:spMkLst>
        </pc:spChg>
      </pc:sldChg>
      <pc:sldChg chg="modSp">
        <pc:chgData name="Boyle, Josh MR 2" userId="S::josh.boyle2@defence.gov.au::0c723b92-23be-49c8-bcb6-0bf5ff9aa284" providerId="AD" clId="Web-{25F529A7-EBF7-20F2-F3FF-C6CC64DE4E40}" dt="2025-04-29T03:49:14.891" v="9" actId="20577"/>
        <pc:sldMkLst>
          <pc:docMk/>
          <pc:sldMk cId="2513936866" sldId="272"/>
        </pc:sldMkLst>
        <pc:spChg chg="mod">
          <ac:chgData name="Boyle, Josh MR 2" userId="S::josh.boyle2@defence.gov.au::0c723b92-23be-49c8-bcb6-0bf5ff9aa284" providerId="AD" clId="Web-{25F529A7-EBF7-20F2-F3FF-C6CC64DE4E40}" dt="2025-04-29T03:49:14.891" v="9" actId="20577"/>
          <ac:spMkLst>
            <pc:docMk/>
            <pc:sldMk cId="2513936866" sldId="272"/>
            <ac:spMk id="24" creationId="{00000000-0000-0000-0000-000000000000}"/>
          </ac:spMkLst>
        </pc:spChg>
      </pc:sldChg>
      <pc:sldChg chg="modSp">
        <pc:chgData name="Boyle, Josh MR 2" userId="S::josh.boyle2@defence.gov.au::0c723b92-23be-49c8-bcb6-0bf5ff9aa284" providerId="AD" clId="Web-{25F529A7-EBF7-20F2-F3FF-C6CC64DE4E40}" dt="2025-04-29T03:52:38.315" v="16" actId="20577"/>
        <pc:sldMkLst>
          <pc:docMk/>
          <pc:sldMk cId="2534990288" sldId="273"/>
        </pc:sldMkLst>
        <pc:spChg chg="mod">
          <ac:chgData name="Boyle, Josh MR 2" userId="S::josh.boyle2@defence.gov.au::0c723b92-23be-49c8-bcb6-0bf5ff9aa284" providerId="AD" clId="Web-{25F529A7-EBF7-20F2-F3FF-C6CC64DE4E40}" dt="2025-04-29T03:52:38.315" v="16" actId="20577"/>
          <ac:spMkLst>
            <pc:docMk/>
            <pc:sldMk cId="2534990288" sldId="273"/>
            <ac:spMk id="23" creationId="{00000000-0000-0000-0000-000000000000}"/>
          </ac:spMkLst>
        </pc:spChg>
        <pc:spChg chg="mod">
          <ac:chgData name="Boyle, Josh MR 2" userId="S::josh.boyle2@defence.gov.au::0c723b92-23be-49c8-bcb6-0bf5ff9aa284" providerId="AD" clId="Web-{25F529A7-EBF7-20F2-F3FF-C6CC64DE4E40}" dt="2025-04-29T03:49:19.376" v="10" actId="20577"/>
          <ac:spMkLst>
            <pc:docMk/>
            <pc:sldMk cId="2534990288" sldId="273"/>
            <ac:spMk id="24" creationId="{00000000-0000-0000-0000-000000000000}"/>
          </ac:spMkLst>
        </pc:spChg>
      </pc:sldChg>
    </pc:docChg>
  </pc:docChgLst>
  <pc:docChgLst>
    <pc:chgData name="Boyle, Josh MR 2" userId="S::josh.boyle2@defence.gov.au::0c723b92-23be-49c8-bcb6-0bf5ff9aa284" providerId="AD" clId="Web-{5922346F-F075-AE68-2FC7-1508129A12C4}"/>
    <pc:docChg chg="modSld">
      <pc:chgData name="Boyle, Josh MR 2" userId="S::josh.boyle2@defence.gov.au::0c723b92-23be-49c8-bcb6-0bf5ff9aa284" providerId="AD" clId="Web-{5922346F-F075-AE68-2FC7-1508129A12C4}" dt="2025-05-09T02:11:56.136" v="6" actId="20577"/>
      <pc:docMkLst>
        <pc:docMk/>
      </pc:docMkLst>
      <pc:sldChg chg="modSp">
        <pc:chgData name="Boyle, Josh MR 2" userId="S::josh.boyle2@defence.gov.au::0c723b92-23be-49c8-bcb6-0bf5ff9aa284" providerId="AD" clId="Web-{5922346F-F075-AE68-2FC7-1508129A12C4}" dt="2025-05-09T02:11:56.136" v="6" actId="20577"/>
        <pc:sldMkLst>
          <pc:docMk/>
          <pc:sldMk cId="254698354" sldId="270"/>
        </pc:sldMkLst>
        <pc:spChg chg="mod">
          <ac:chgData name="Boyle, Josh MR 2" userId="S::josh.boyle2@defence.gov.au::0c723b92-23be-49c8-bcb6-0bf5ff9aa284" providerId="AD" clId="Web-{5922346F-F075-AE68-2FC7-1508129A12C4}" dt="2025-05-09T02:11:56.136" v="6" actId="20577"/>
          <ac:spMkLst>
            <pc:docMk/>
            <pc:sldMk cId="254698354" sldId="270"/>
            <ac:spMk id="3" creationId="{00000000-0000-0000-0000-000000000000}"/>
          </ac:spMkLst>
        </pc:spChg>
      </pc:sldChg>
    </pc:docChg>
  </pc:docChgLst>
  <pc:docChgLst>
    <pc:chgData name="Boyle, Josh MR 2" userId="S::josh.boyle2@defence.gov.au::0c723b92-23be-49c8-bcb6-0bf5ff9aa284" providerId="AD" clId="Web-{6ACE1699-28DC-CC67-13D1-412C293DAFB6}"/>
    <pc:docChg chg="modSld">
      <pc:chgData name="Boyle, Josh MR 2" userId="S::josh.boyle2@defence.gov.au::0c723b92-23be-49c8-bcb6-0bf5ff9aa284" providerId="AD" clId="Web-{6ACE1699-28DC-CC67-13D1-412C293DAFB6}" dt="2025-05-05T00:59:43.813" v="23" actId="20577"/>
      <pc:docMkLst>
        <pc:docMk/>
      </pc:docMkLst>
      <pc:sldChg chg="modSp">
        <pc:chgData name="Boyle, Josh MR 2" userId="S::josh.boyle2@defence.gov.au::0c723b92-23be-49c8-bcb6-0bf5ff9aa284" providerId="AD" clId="Web-{6ACE1699-28DC-CC67-13D1-412C293DAFB6}" dt="2025-05-05T00:57:14.293" v="0" actId="20577"/>
        <pc:sldMkLst>
          <pc:docMk/>
          <pc:sldMk cId="254698354" sldId="270"/>
        </pc:sldMkLst>
        <pc:spChg chg="mod">
          <ac:chgData name="Boyle, Josh MR 2" userId="S::josh.boyle2@defence.gov.au::0c723b92-23be-49c8-bcb6-0bf5ff9aa284" providerId="AD" clId="Web-{6ACE1699-28DC-CC67-13D1-412C293DAFB6}" dt="2025-05-05T00:57:14.293" v="0" actId="20577"/>
          <ac:spMkLst>
            <pc:docMk/>
            <pc:sldMk cId="254698354" sldId="270"/>
            <ac:spMk id="3" creationId="{00000000-0000-0000-0000-000000000000}"/>
          </ac:spMkLst>
        </pc:spChg>
      </pc:sldChg>
      <pc:sldChg chg="modSp modCm">
        <pc:chgData name="Boyle, Josh MR 2" userId="S::josh.boyle2@defence.gov.au::0c723b92-23be-49c8-bcb6-0bf5ff9aa284" providerId="AD" clId="Web-{6ACE1699-28DC-CC67-13D1-412C293DAFB6}" dt="2025-05-05T00:59:07.874" v="18" actId="20577"/>
        <pc:sldMkLst>
          <pc:docMk/>
          <pc:sldMk cId="2513936866" sldId="272"/>
        </pc:sldMkLst>
        <pc:spChg chg="mod">
          <ac:chgData name="Boyle, Josh MR 2" userId="S::josh.boyle2@defence.gov.au::0c723b92-23be-49c8-bcb6-0bf5ff9aa284" providerId="AD" clId="Web-{6ACE1699-28DC-CC67-13D1-412C293DAFB6}" dt="2025-05-05T00:57:42.340" v="4" actId="20577"/>
          <ac:spMkLst>
            <pc:docMk/>
            <pc:sldMk cId="2513936866" sldId="272"/>
            <ac:spMk id="23" creationId="{00000000-0000-0000-0000-000000000000}"/>
          </ac:spMkLst>
        </pc:spChg>
        <pc:spChg chg="mod">
          <ac:chgData name="Boyle, Josh MR 2" userId="S::josh.boyle2@defence.gov.au::0c723b92-23be-49c8-bcb6-0bf5ff9aa284" providerId="AD" clId="Web-{6ACE1699-28DC-CC67-13D1-412C293DAFB6}" dt="2025-05-05T00:59:07.874" v="18" actId="20577"/>
          <ac:spMkLst>
            <pc:docMk/>
            <pc:sldMk cId="2513936866" sldId="272"/>
            <ac:spMk id="24"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6ACE1699-28DC-CC67-13D1-412C293DAFB6}" dt="2025-05-05T00:59:04.921" v="17" actId="20577"/>
              <pc2:cmMkLst xmlns:pc2="http://schemas.microsoft.com/office/powerpoint/2019/9/main/command">
                <pc:docMk/>
                <pc:sldMk cId="2513936866" sldId="272"/>
                <pc2:cmMk id="{4C7ACD66-33B7-44C8-8A44-C487A2982831}"/>
              </pc2:cmMkLst>
            </pc226:cmChg>
            <pc226:cmChg xmlns:pc226="http://schemas.microsoft.com/office/powerpoint/2022/06/main/command" chg="mod">
              <pc226:chgData name="Boyle, Josh MR 2" userId="S::josh.boyle2@defence.gov.au::0c723b92-23be-49c8-bcb6-0bf5ff9aa284" providerId="AD" clId="Web-{6ACE1699-28DC-CC67-13D1-412C293DAFB6}" dt="2025-05-05T00:57:29.278" v="1" actId="20577"/>
              <pc2:cmMkLst xmlns:pc2="http://schemas.microsoft.com/office/powerpoint/2019/9/main/command">
                <pc:docMk/>
                <pc:sldMk cId="2513936866" sldId="272"/>
                <pc2:cmMk id="{F7A885E6-8B0F-4A57-9054-062AA6104C9F}"/>
              </pc2:cmMkLst>
            </pc226:cmChg>
          </p:ext>
        </pc:extLst>
      </pc:sldChg>
      <pc:sldChg chg="modSp modCm">
        <pc:chgData name="Boyle, Josh MR 2" userId="S::josh.boyle2@defence.gov.au::0c723b92-23be-49c8-bcb6-0bf5ff9aa284" providerId="AD" clId="Web-{6ACE1699-28DC-CC67-13D1-412C293DAFB6}" dt="2025-05-05T00:59:43.813" v="23" actId="20577"/>
        <pc:sldMkLst>
          <pc:docMk/>
          <pc:sldMk cId="2994646064" sldId="274"/>
        </pc:sldMkLst>
        <pc:spChg chg="mod">
          <ac:chgData name="Boyle, Josh MR 2" userId="S::josh.boyle2@defence.gov.au::0c723b92-23be-49c8-bcb6-0bf5ff9aa284" providerId="AD" clId="Web-{6ACE1699-28DC-CC67-13D1-412C293DAFB6}" dt="2025-05-05T00:59:43.813" v="23" actId="20577"/>
          <ac:spMkLst>
            <pc:docMk/>
            <pc:sldMk cId="2994646064" sldId="274"/>
            <ac:spMk id="23" creationId="{00000000-0000-0000-0000-000000000000}"/>
          </ac:spMkLst>
        </pc:spChg>
        <pc:spChg chg="mod">
          <ac:chgData name="Boyle, Josh MR 2" userId="S::josh.boyle2@defence.gov.au::0c723b92-23be-49c8-bcb6-0bf5ff9aa284" providerId="AD" clId="Web-{6ACE1699-28DC-CC67-13D1-412C293DAFB6}" dt="2025-05-05T00:59:30.766" v="21" actId="20577"/>
          <ac:spMkLst>
            <pc:docMk/>
            <pc:sldMk cId="2994646064" sldId="274"/>
            <ac:spMk id="24"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6ACE1699-28DC-CC67-13D1-412C293DAFB6}" dt="2025-05-05T00:59:43.813" v="23" actId="20577"/>
              <pc2:cmMkLst xmlns:pc2="http://schemas.microsoft.com/office/powerpoint/2019/9/main/command">
                <pc:docMk/>
                <pc:sldMk cId="2994646064" sldId="274"/>
                <pc2:cmMk id="{E7576223-592C-4BD4-B029-ABBEBB278341}"/>
              </pc2:cmMkLst>
            </pc226:cmChg>
          </p:ext>
        </pc:ext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16/06/2025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16/06/2025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Finish the exercise by discussing and collating what you learned, how your understanding of this type of threat has changed and what processes you might update as a result.</a:t>
            </a:r>
          </a:p>
        </p:txBody>
      </p:sp>
      <p:sp>
        <p:nvSpPr>
          <p:cNvPr id="4" name="Slide Number Placeholder 3"/>
          <p:cNvSpPr>
            <a:spLocks noGrp="1"/>
          </p:cNvSpPr>
          <p:nvPr>
            <p:ph type="sldNum" sz="quarter" idx="10"/>
          </p:nvPr>
        </p:nvSpPr>
        <p:spPr/>
        <p:txBody>
          <a:bodyPr/>
          <a:lstStyle/>
          <a:p>
            <a:fld id="{5CCB3730-EC5E-1F4B-B3A5-64A37EF4D656}" type="slidenum">
              <a:rPr lang="en-US" smtClean="0"/>
              <a:t>8</a:t>
            </a:fld>
            <a:endParaRPr lang="en-US"/>
          </a:p>
        </p:txBody>
      </p:sp>
    </p:spTree>
    <p:extLst>
      <p:ext uri="{BB962C8B-B14F-4D97-AF65-F5344CB8AC3E}">
        <p14:creationId xmlns:p14="http://schemas.microsoft.com/office/powerpoint/2010/main" val="3039264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16/06/2025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16/06/2025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16/06/2025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16/06/2025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16/06/2025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16/06/2025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16/06/2025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a:lstStyle/>
          <a:p>
            <a:r>
              <a:rPr lang="en-AU" dirty="0"/>
              <a:t>Internet of Things (</a:t>
            </a:r>
            <a:r>
              <a:rPr lang="en-AU" dirty="0" err="1"/>
              <a:t>IoT</a:t>
            </a:r>
            <a:r>
              <a:rPr lang="en-AU" dirty="0"/>
              <a:t>)</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3" name="Picture 2"/>
          <p:cNvPicPr>
            <a:picLocks noChangeAspect="1"/>
          </p:cNvPicPr>
          <p:nvPr/>
        </p:nvPicPr>
        <p:blipFill>
          <a:blip r:embed="rId2"/>
          <a:stretch>
            <a:fillRect/>
          </a:stretch>
        </p:blipFill>
        <p:spPr>
          <a:xfrm>
            <a:off x="733460" y="2072734"/>
            <a:ext cx="3437219" cy="2334509"/>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12" name="Title 2"/>
          <p:cNvSpPr>
            <a:spLocks noGrp="1"/>
          </p:cNvSpPr>
          <p:nvPr>
            <p:ph type="title"/>
          </p:nvPr>
        </p:nvSpPr>
        <p:spPr>
          <a:xfrm>
            <a:off x="599776" y="1105231"/>
            <a:ext cx="7765748" cy="954334"/>
          </a:xfrm>
        </p:spPr>
        <p:txBody>
          <a:bodyPr/>
          <a:lstStyle/>
          <a:p>
            <a:r>
              <a:rPr lang="en-AU" dirty="0"/>
              <a:t>Principles of exercising</a:t>
            </a:r>
          </a:p>
        </p:txBody>
      </p:sp>
      <p:sp>
        <p:nvSpPr>
          <p:cNvPr id="13" name="Text Placeholder 12"/>
          <p:cNvSpPr txBox="1">
            <a:spLocks/>
          </p:cNvSpPr>
          <p:nvPr/>
        </p:nvSpPr>
        <p:spPr>
          <a:xfrm>
            <a:off x="590250" y="2034639"/>
            <a:ext cx="9584990" cy="734124"/>
          </a:xfrm>
          <a:prstGeom prst="rect">
            <a:avLst/>
          </a:prstGeom>
        </p:spPr>
        <p:txBody>
          <a:bodyPr lIns="91440" tIns="45720" rIns="91440" bIns="45720" anchor="t"/>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AU" dirty="0"/>
              <a:t>Establish the level of cyber resilience and preparedness your plans provide</a:t>
            </a:r>
            <a:br>
              <a:rPr lang="en-AU" dirty="0"/>
            </a:br>
            <a:r>
              <a:rPr lang="en-AU" dirty="0"/>
              <a:t>and </a:t>
            </a:r>
            <a:r>
              <a:rPr lang="en-AU" b="1" dirty="0"/>
              <a:t>identify where gaps may exist</a:t>
            </a:r>
            <a:r>
              <a:rPr lang="en-AU" dirty="0"/>
              <a:t>.</a:t>
            </a:r>
          </a:p>
          <a:p>
            <a:pPr marL="342900" indent="-342900">
              <a:buFont typeface="Arial" panose="020B0604020202020204" pitchFamily="34" charset="0"/>
              <a:buChar char="•"/>
            </a:pPr>
            <a:r>
              <a:rPr lang="en-AU" b="1" dirty="0"/>
              <a:t>Develop response plans </a:t>
            </a:r>
            <a:r>
              <a:rPr lang="en-AU" dirty="0"/>
              <a:t>and crisis coordination by testing them in a realistic scenario.</a:t>
            </a:r>
          </a:p>
          <a:p>
            <a:pPr marL="342900" indent="-342900">
              <a:buFont typeface="Arial" panose="020B0604020202020204" pitchFamily="34" charset="0"/>
              <a:buChar char="•"/>
            </a:pPr>
            <a:r>
              <a:rPr lang="en-AU" dirty="0"/>
              <a:t>Build trusted relationships and </a:t>
            </a:r>
            <a:r>
              <a:rPr lang="en-AU" b="1" dirty="0"/>
              <a:t>develop shared understanding</a:t>
            </a:r>
            <a:r>
              <a:rPr lang="en-AU" dirty="0"/>
              <a:t> between key stakeholders before an actual incident.</a:t>
            </a:r>
          </a:p>
          <a:p>
            <a:pPr marL="342900" indent="-342900">
              <a:buFont typeface="Arial" panose="020B0604020202020204" pitchFamily="34" charset="0"/>
              <a:buChar char="•"/>
            </a:pPr>
            <a:r>
              <a:rPr lang="en-AU" b="1" dirty="0">
                <a:cs typeface="Calibri"/>
              </a:rPr>
              <a:t>Prepare</a:t>
            </a:r>
            <a:r>
              <a:rPr lang="en-AU" dirty="0">
                <a:cs typeface="Calibri"/>
              </a:rPr>
              <a:t> and train key </a:t>
            </a:r>
            <a:r>
              <a:rPr lang="en-AU" b="1" dirty="0">
                <a:cs typeface="Calibri"/>
              </a:rPr>
              <a:t>staff at all levels </a:t>
            </a:r>
            <a:r>
              <a:rPr lang="en-AU" dirty="0">
                <a:cs typeface="Calibri"/>
              </a:rPr>
              <a:t>to practice incident response, recovery and decision-making in a risk-free environment.</a:t>
            </a:r>
            <a:endParaRPr lang="en-AU" dirty="0">
              <a:ea typeface="Calibri"/>
              <a:cs typeface="Calibri"/>
            </a:endParaRPr>
          </a:p>
          <a:p>
            <a:pPr marL="342900" indent="-342900">
              <a:buFont typeface="Arial" panose="020B0604020202020204" pitchFamily="34" charset="0"/>
              <a:buChar char="•"/>
            </a:pPr>
            <a:r>
              <a:rPr lang="en-AU" dirty="0">
                <a:cs typeface="Calibri"/>
              </a:rPr>
              <a:t>Operate in a </a:t>
            </a:r>
            <a:r>
              <a:rPr lang="en-AU" b="1" dirty="0">
                <a:cs typeface="Calibri"/>
              </a:rPr>
              <a:t>no-fault environment</a:t>
            </a:r>
            <a:r>
              <a:rPr lang="en-AU" dirty="0">
                <a:cs typeface="Calibri"/>
              </a:rPr>
              <a:t> to check and test </a:t>
            </a:r>
            <a:r>
              <a:rPr lang="en-AU" dirty="0" smtClean="0">
                <a:cs typeface="Calibri"/>
              </a:rPr>
              <a:t>cyber security </a:t>
            </a:r>
            <a:r>
              <a:rPr lang="en-AU" dirty="0">
                <a:cs typeface="Calibri"/>
              </a:rPr>
              <a:t>incident response plans and crisis coordination structures.</a:t>
            </a:r>
            <a:endParaRPr lang="en-AU" dirty="0">
              <a:ea typeface="Calibri"/>
              <a:cs typeface="Calibri"/>
            </a:endParaRPr>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
        <p:nvSpPr>
          <p:cNvPr id="5" name="Text Placeholder 12"/>
          <p:cNvSpPr>
            <a:spLocks noGrp="1"/>
          </p:cNvSpPr>
          <p:nvPr>
            <p:ph type="body" sz="quarter" idx="4294967295"/>
          </p:nvPr>
        </p:nvSpPr>
        <p:spPr>
          <a:xfrm>
            <a:off x="662021" y="2121913"/>
            <a:ext cx="9503059" cy="3699930"/>
          </a:xfrm>
          <a:prstGeom prst="rect">
            <a:avLst/>
          </a:prstGeom>
        </p:spPr>
        <p:txBody>
          <a:bodyPr vert="horz" lIns="91440" tIns="45720" rIns="91440" bIns="45720" rtlCol="0" anchor="t">
            <a:normAutofit lnSpcReduction="10000"/>
          </a:bodyPr>
          <a:lstStyle/>
          <a:p>
            <a:r>
              <a:rPr lang="en-AU" dirty="0">
                <a:cs typeface="Calibri"/>
              </a:rPr>
              <a:t>This scenario explores an incident in which an adversary has exploited a vulnerable IoT device in your organisation's network to gain unauthorised access. </a:t>
            </a:r>
          </a:p>
          <a:p>
            <a:pPr marL="342900" indent="-342900">
              <a:buFont typeface="Arial" panose="020B0604020202020204" pitchFamily="34" charset="0"/>
              <a:buChar char="•"/>
            </a:pPr>
            <a:r>
              <a:rPr lang="en-AU" dirty="0">
                <a:cs typeface="Calibri"/>
              </a:rPr>
              <a:t>An IoT device is an everyday item that has had internet connectivity added to it. Examples of IoT devices include smart fridges, smart televisions, light bulbs and security cameras. </a:t>
            </a:r>
            <a:endParaRPr lang="en-AU" dirty="0">
              <a:ea typeface="Calibri"/>
              <a:cs typeface="Calibri"/>
            </a:endParaRPr>
          </a:p>
          <a:p>
            <a:pPr marL="342900" indent="-342900">
              <a:buFont typeface="Arial" panose="020B0604020202020204" pitchFamily="34" charset="0"/>
              <a:buChar char="•"/>
            </a:pPr>
            <a:r>
              <a:rPr lang="en-AU" dirty="0">
                <a:cs typeface="Calibri"/>
              </a:rPr>
              <a:t>IoT devices within homes and businesses use Wi-Fi or cellular networks, such as 4G or 5G, to connect to the internet. You are encouraged to discuss how your organisation currently manages or would manage IoT devices within your network and mitigate </a:t>
            </a:r>
            <a:r>
              <a:rPr lang="en-AU" dirty="0" smtClean="0">
                <a:cs typeface="Calibri"/>
              </a:rPr>
              <a:t>cyber security </a:t>
            </a:r>
            <a:r>
              <a:rPr lang="en-AU" dirty="0">
                <a:cs typeface="Calibri"/>
              </a:rPr>
              <a:t>risk.</a:t>
            </a:r>
          </a:p>
          <a:p>
            <a:pPr marL="342900" indent="-342900">
              <a:buFont typeface="Arial" panose="020B0604020202020204" pitchFamily="34" charset="0"/>
              <a:buChar char="•"/>
            </a:pPr>
            <a:r>
              <a:rPr lang="en-AU" dirty="0" err="1">
                <a:ea typeface="Calibri"/>
                <a:cs typeface="Calibri"/>
              </a:rPr>
              <a:t>IoT</a:t>
            </a:r>
            <a:r>
              <a:rPr lang="en-AU" dirty="0">
                <a:ea typeface="Calibri"/>
                <a:cs typeface="Calibri"/>
              </a:rPr>
              <a:t> devices are attractive to cyber criminals because they often have weak security, providing easy entry points into networks for exploitation.</a:t>
            </a:r>
          </a:p>
        </p:txBody>
      </p:sp>
      <p:sp>
        <p:nvSpPr>
          <p:cNvPr id="6" name="Title 2"/>
          <p:cNvSpPr>
            <a:spLocks noGrp="1"/>
          </p:cNvSpPr>
          <p:nvPr>
            <p:ph type="title"/>
          </p:nvPr>
        </p:nvSpPr>
        <p:spPr>
          <a:xfrm>
            <a:off x="599776" y="1105231"/>
            <a:ext cx="7765748" cy="954334"/>
          </a:xfrm>
        </p:spPr>
        <p:txBody>
          <a:bodyPr/>
          <a:lstStyle/>
          <a:p>
            <a:r>
              <a:rPr lang="en-AU" dirty="0" smtClean="0"/>
              <a:t>Start exercise</a:t>
            </a:r>
            <a:endParaRPr lang="en-AU" dirty="0"/>
          </a:p>
        </p:txBody>
      </p:sp>
    </p:spTree>
    <p:extLst>
      <p:ext uri="{BB962C8B-B14F-4D97-AF65-F5344CB8AC3E}">
        <p14:creationId xmlns:p14="http://schemas.microsoft.com/office/powerpoint/2010/main" val="3505729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1: </a:t>
            </a:r>
            <a:r>
              <a:rPr lang="en-AU" b="0" dirty="0"/>
              <a:t>Visibility of </a:t>
            </a:r>
            <a:r>
              <a:rPr lang="en-AU" b="0" dirty="0" err="1"/>
              <a:t>IoT</a:t>
            </a:r>
            <a:r>
              <a:rPr lang="en-AU" b="0" dirty="0"/>
              <a:t> devices</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Your organisation has recently experienced a number of cyber incidents including network intrusions, primarily through compromised </a:t>
            </a:r>
            <a:r>
              <a:rPr lang="en-AU" dirty="0" err="1">
                <a:cs typeface="Calibri"/>
              </a:rPr>
              <a:t>IoT</a:t>
            </a:r>
            <a:r>
              <a:rPr lang="en-AU" dirty="0">
                <a:cs typeface="Calibri"/>
              </a:rPr>
              <a:t> devices. </a:t>
            </a:r>
          </a:p>
          <a:p>
            <a:r>
              <a:rPr lang="en-AU" dirty="0">
                <a:cs typeface="Calibri"/>
              </a:rPr>
              <a:t>You have been asked by your organisation’s executive leadership to perform a </a:t>
            </a:r>
            <a:r>
              <a:rPr lang="en-AU" dirty="0" smtClean="0">
                <a:cs typeface="Calibri"/>
              </a:rPr>
              <a:t>cyber security </a:t>
            </a:r>
            <a:r>
              <a:rPr lang="en-AU" dirty="0">
                <a:cs typeface="Calibri"/>
              </a:rPr>
              <a:t>audit to assess the security posture and resilience of your organisation’s </a:t>
            </a:r>
            <a:r>
              <a:rPr lang="en-AU" dirty="0" err="1">
                <a:cs typeface="Calibri"/>
              </a:rPr>
              <a:t>IoT</a:t>
            </a:r>
            <a:r>
              <a:rPr lang="en-AU" dirty="0">
                <a:cs typeface="Calibri"/>
              </a:rPr>
              <a:t> devices against potential compromise.</a:t>
            </a:r>
            <a:endParaRPr lang="en-AU" dirty="0"/>
          </a:p>
        </p:txBody>
      </p:sp>
      <p:sp>
        <p:nvSpPr>
          <p:cNvPr id="24" name="Content Placeholder 23"/>
          <p:cNvSpPr>
            <a:spLocks noGrp="1"/>
          </p:cNvSpPr>
          <p:nvPr>
            <p:ph sz="quarter" idx="19"/>
          </p:nvPr>
        </p:nvSpPr>
        <p:spPr>
          <a:xfrm>
            <a:off x="6190638" y="2305050"/>
            <a:ext cx="5400000" cy="3977358"/>
          </a:xfrm>
        </p:spPr>
        <p:txBody>
          <a:bodyPr vert="horz" lIns="91440" tIns="45720" rIns="91440" bIns="45720" rtlCol="0" anchor="t">
            <a:normAutofit lnSpcReduction="10000"/>
          </a:bodyPr>
          <a:lstStyle/>
          <a:p>
            <a:r>
              <a:rPr lang="en-AU" b="1" dirty="0">
                <a:cs typeface="Calibri"/>
              </a:rPr>
              <a:t>Discussion points</a:t>
            </a:r>
          </a:p>
          <a:p>
            <a:pPr marL="457200" indent="-457200">
              <a:buFont typeface="+mj-lt"/>
              <a:buAutoNum type="arabicPeriod"/>
            </a:pPr>
            <a:r>
              <a:rPr lang="en-AU" dirty="0"/>
              <a:t>Does your organisation have an asset register, which includes your </a:t>
            </a:r>
            <a:r>
              <a:rPr lang="en-AU" dirty="0" err="1"/>
              <a:t>IoT</a:t>
            </a:r>
            <a:r>
              <a:rPr lang="en-AU" dirty="0"/>
              <a:t> devices?</a:t>
            </a:r>
          </a:p>
          <a:p>
            <a:pPr marL="457200" indent="-457200">
              <a:buFont typeface="+mj-lt"/>
              <a:buAutoNum type="arabicPeriod"/>
            </a:pPr>
            <a:r>
              <a:rPr lang="en-AU" dirty="0"/>
              <a:t>Are you able to view the details of each </a:t>
            </a:r>
            <a:r>
              <a:rPr lang="en-AU" dirty="0" err="1"/>
              <a:t>IoT</a:t>
            </a:r>
            <a:r>
              <a:rPr lang="en-AU" dirty="0"/>
              <a:t> device in your network? (e.g. operating system, firmware version, health status, power usage).</a:t>
            </a:r>
          </a:p>
          <a:p>
            <a:pPr marL="457200" indent="-457200">
              <a:buFont typeface="+mj-lt"/>
              <a:buAutoNum type="arabicPeriod"/>
            </a:pPr>
            <a:r>
              <a:rPr lang="en-AU" dirty="0"/>
              <a:t>Do you have real-time monitoring and control of your </a:t>
            </a:r>
            <a:r>
              <a:rPr lang="en-AU" dirty="0" err="1"/>
              <a:t>IoT</a:t>
            </a:r>
            <a:r>
              <a:rPr lang="en-AU" dirty="0"/>
              <a:t> devices?</a:t>
            </a:r>
          </a:p>
          <a:p>
            <a:pPr marL="457200" indent="-457200">
              <a:buFont typeface="+mj-lt"/>
              <a:buAutoNum type="arabicPeriod"/>
            </a:pPr>
            <a:r>
              <a:rPr lang="en-AU" dirty="0"/>
              <a:t>Do you know what usual network traffic from the </a:t>
            </a:r>
            <a:r>
              <a:rPr lang="en-AU" dirty="0" err="1"/>
              <a:t>IoT</a:t>
            </a:r>
            <a:r>
              <a:rPr lang="en-AU" dirty="0"/>
              <a:t> device looks like?</a:t>
            </a: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Tree>
    <p:extLst>
      <p:ext uri="{BB962C8B-B14F-4D97-AF65-F5344CB8AC3E}">
        <p14:creationId xmlns:p14="http://schemas.microsoft.com/office/powerpoint/2010/main" val="1965234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fontScale="90000"/>
          </a:bodyPr>
          <a:lstStyle/>
          <a:p>
            <a:r>
              <a:rPr lang="en-AU" dirty="0"/>
              <a:t>Inject 2: </a:t>
            </a:r>
            <a:r>
              <a:rPr lang="en-AU" b="0" dirty="0"/>
              <a:t>Preventing an adversary from compromising </a:t>
            </a:r>
            <a:r>
              <a:rPr lang="en-AU" b="0" dirty="0" err="1"/>
              <a:t>IoT</a:t>
            </a:r>
            <a:r>
              <a:rPr lang="en-AU" b="0" dirty="0"/>
              <a:t> devices</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After completing a </a:t>
            </a:r>
            <a:r>
              <a:rPr lang="en-AU" dirty="0" smtClean="0">
                <a:cs typeface="Calibri"/>
              </a:rPr>
              <a:t>cyber security </a:t>
            </a:r>
            <a:r>
              <a:rPr lang="en-AU" dirty="0">
                <a:cs typeface="Calibri"/>
              </a:rPr>
              <a:t>audit, you discover that multiple internet-connected security cameras manufactured by an unfamiliar brand are present in your network. </a:t>
            </a:r>
          </a:p>
          <a:p>
            <a:r>
              <a:rPr lang="en-AU" dirty="0">
                <a:cs typeface="Calibri"/>
              </a:rPr>
              <a:t>While inspecting the device’s logs you notice that a suspicious IP address has successfully authenticated to one of the IoT devices via a brute-force attack. </a:t>
            </a:r>
            <a:endParaRPr lang="en-AU" dirty="0">
              <a:ea typeface="Calibri"/>
              <a:cs typeface="Calibri"/>
            </a:endParaRPr>
          </a:p>
          <a:p>
            <a:r>
              <a:rPr lang="en-AU" dirty="0"/>
              <a:t>It appears that the attacker exploited the hardcoded administrator credentials to gain access to the camera.</a:t>
            </a:r>
          </a:p>
        </p:txBody>
      </p:sp>
      <p:sp>
        <p:nvSpPr>
          <p:cNvPr id="24" name="Content Placeholder 23"/>
          <p:cNvSpPr>
            <a:spLocks noGrp="1"/>
          </p:cNvSpPr>
          <p:nvPr>
            <p:ph sz="quarter" idx="19"/>
          </p:nvPr>
        </p:nvSpPr>
        <p:spPr>
          <a:xfrm>
            <a:off x="6190638" y="2305050"/>
            <a:ext cx="5400000" cy="4046538"/>
          </a:xfrm>
        </p:spPr>
        <p:txBody>
          <a:bodyPr vert="horz" lIns="91440" tIns="45720" rIns="91440" bIns="45720" rtlCol="0" anchor="t">
            <a:normAutofit fontScale="62500" lnSpcReduction="20000"/>
          </a:bodyPr>
          <a:lstStyle/>
          <a:p>
            <a:r>
              <a:rPr lang="en-AU" sz="3200" b="1" dirty="0">
                <a:cs typeface="Calibri"/>
              </a:rPr>
              <a:t>Discussion points</a:t>
            </a:r>
          </a:p>
          <a:p>
            <a:pPr marL="457200" indent="-457200">
              <a:buFont typeface="+mj-lt"/>
              <a:buAutoNum type="arabicPeriod"/>
            </a:pPr>
            <a:r>
              <a:rPr lang="en-AU" dirty="0"/>
              <a:t>Have you considered how these devices affect your organisation’s attack surface?</a:t>
            </a:r>
          </a:p>
          <a:p>
            <a:pPr marL="457200" indent="-457200">
              <a:buFont typeface="+mj-lt"/>
              <a:buAutoNum type="arabicPeriod"/>
            </a:pPr>
            <a:r>
              <a:rPr lang="en-AU" dirty="0">
                <a:cs typeface="Calibri"/>
              </a:rPr>
              <a:t>What strategies and processes are in place to manage the credentials for </a:t>
            </a:r>
            <a:r>
              <a:rPr lang="en-AU">
                <a:cs typeface="Calibri"/>
              </a:rPr>
              <a:t>IoT</a:t>
            </a:r>
            <a:r>
              <a:rPr lang="en-AU" dirty="0">
                <a:cs typeface="Calibri"/>
              </a:rPr>
              <a:t> devices?</a:t>
            </a:r>
            <a:endParaRPr lang="en-AU" dirty="0">
              <a:ea typeface="Calibri"/>
              <a:cs typeface="Calibri"/>
            </a:endParaRPr>
          </a:p>
          <a:p>
            <a:pPr marL="457200" indent="-457200">
              <a:buFont typeface="+mj-lt"/>
              <a:buAutoNum type="arabicPeriod"/>
            </a:pPr>
            <a:r>
              <a:rPr lang="en-AU" dirty="0">
                <a:cs typeface="Calibri"/>
              </a:rPr>
              <a:t>What permissions or privileges do your </a:t>
            </a:r>
            <a:r>
              <a:rPr lang="en-AU">
                <a:cs typeface="Calibri"/>
              </a:rPr>
              <a:t>IoT</a:t>
            </a:r>
            <a:r>
              <a:rPr lang="en-AU" dirty="0">
                <a:cs typeface="Calibri"/>
              </a:rPr>
              <a:t> device require to operate effectively?</a:t>
            </a:r>
            <a:endParaRPr lang="en-AU" dirty="0">
              <a:ea typeface="Calibri"/>
              <a:cs typeface="Calibri"/>
            </a:endParaRPr>
          </a:p>
          <a:p>
            <a:pPr marL="457200" indent="-457200">
              <a:buFont typeface="+mj-lt"/>
              <a:buAutoNum type="arabicPeriod"/>
            </a:pPr>
            <a:r>
              <a:rPr lang="en-AU" dirty="0">
                <a:cs typeface="Calibri"/>
              </a:rPr>
              <a:t>Who is responsible for ensuring that the </a:t>
            </a:r>
            <a:r>
              <a:rPr lang="en-AU">
                <a:cs typeface="Calibri"/>
              </a:rPr>
              <a:t>IoT</a:t>
            </a:r>
            <a:r>
              <a:rPr lang="en-AU" dirty="0">
                <a:cs typeface="Calibri"/>
              </a:rPr>
              <a:t> device software and firmware are up to date?</a:t>
            </a:r>
            <a:endParaRPr lang="en-AU" dirty="0">
              <a:ea typeface="Calibri"/>
              <a:cs typeface="Calibri"/>
            </a:endParaRPr>
          </a:p>
          <a:p>
            <a:pPr marL="457200" indent="-457200">
              <a:buFont typeface="+mj-lt"/>
              <a:buAutoNum type="arabicPeriod"/>
            </a:pPr>
            <a:r>
              <a:rPr lang="en-AU" dirty="0">
                <a:cs typeface="Calibri"/>
              </a:rPr>
              <a:t>Do you know or are you notified when your IoT devices </a:t>
            </a:r>
            <a:r>
              <a:rPr lang="en-AU">
                <a:cs typeface="Calibri"/>
              </a:rPr>
              <a:t>reach end of life (EOL)?</a:t>
            </a:r>
            <a:endParaRPr lang="en-AU">
              <a:ea typeface="Calibri"/>
              <a:cs typeface="Calibri"/>
            </a:endParaRPr>
          </a:p>
          <a:p>
            <a:pPr marL="457200" indent="-457200">
              <a:buFont typeface="+mj-lt"/>
              <a:buAutoNum type="arabicPeriod"/>
            </a:pPr>
            <a:r>
              <a:rPr lang="en-AU" dirty="0">
                <a:cs typeface="Calibri"/>
              </a:rPr>
              <a:t>How are IoT devices that are unsupported </a:t>
            </a:r>
            <a:r>
              <a:rPr lang="en-AU">
                <a:cs typeface="Calibri"/>
              </a:rPr>
              <a:t>or at EOL</a:t>
            </a:r>
            <a:r>
              <a:rPr lang="en-AU" dirty="0">
                <a:cs typeface="Calibri"/>
              </a:rPr>
              <a:t> managed?</a:t>
            </a:r>
            <a:endParaRPr lang="en-AU" dirty="0">
              <a:ea typeface="Calibri"/>
              <a:cs typeface="Calibri"/>
            </a:endParaRPr>
          </a:p>
          <a:p>
            <a:pPr marL="457200" indent="-457200">
              <a:buFont typeface="+mj-lt"/>
              <a:buAutoNum type="arabicPeriod"/>
            </a:pPr>
            <a:r>
              <a:rPr lang="en-AU" dirty="0">
                <a:cs typeface="Calibri"/>
              </a:rPr>
              <a:t>Does your incident response plan consider your IoT devices?</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3: </a:t>
            </a:r>
            <a:r>
              <a:rPr lang="en-AU" b="0" dirty="0"/>
              <a:t>Protecting the internal network</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t>After discovering the initial compromise, you're worried that the attacker may have pivoted from the compromised </a:t>
            </a:r>
            <a:r>
              <a:rPr lang="en-AU" dirty="0" err="1"/>
              <a:t>IoT</a:t>
            </a:r>
            <a:r>
              <a:rPr lang="en-AU" dirty="0"/>
              <a:t> device to other systems in the organisation’s network.</a:t>
            </a:r>
            <a:endParaRPr lang="en-AU" dirty="0">
              <a:ea typeface="Calibri"/>
              <a:cs typeface="Calibri"/>
            </a:endParaRP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cs typeface="Calibri"/>
              </a:rPr>
              <a:t>Discussion points</a:t>
            </a:r>
          </a:p>
          <a:p>
            <a:pPr marL="457200" indent="-457200">
              <a:buFont typeface="+mj-lt"/>
              <a:buAutoNum type="arabicPeriod"/>
            </a:pPr>
            <a:r>
              <a:rPr lang="en-AU" dirty="0">
                <a:cs typeface="Calibri"/>
              </a:rPr>
              <a:t>What security controls have you implemented to protect data transmitting to and from or at rest on your </a:t>
            </a:r>
            <a:r>
              <a:rPr lang="en-AU" dirty="0" err="1">
                <a:cs typeface="Calibri"/>
              </a:rPr>
              <a:t>IoT</a:t>
            </a:r>
            <a:r>
              <a:rPr lang="en-AU" dirty="0">
                <a:cs typeface="Calibri"/>
              </a:rPr>
              <a:t> devices?</a:t>
            </a:r>
          </a:p>
          <a:p>
            <a:pPr marL="457200" indent="-457200">
              <a:buFont typeface="+mj-lt"/>
              <a:buAutoNum type="arabicPeriod"/>
            </a:pPr>
            <a:r>
              <a:rPr lang="en-AU" dirty="0">
                <a:ea typeface="Calibri"/>
                <a:cs typeface="Calibri"/>
              </a:rPr>
              <a:t>What devices and systems are visible to an </a:t>
            </a:r>
            <a:r>
              <a:rPr lang="en-AU" dirty="0" err="1">
                <a:ea typeface="Calibri"/>
                <a:cs typeface="Calibri"/>
              </a:rPr>
              <a:t>IoT</a:t>
            </a:r>
            <a:r>
              <a:rPr lang="en-AU" dirty="0">
                <a:ea typeface="Calibri"/>
                <a:cs typeface="Calibri"/>
              </a:rPr>
              <a:t> device?</a:t>
            </a:r>
          </a:p>
          <a:p>
            <a:pPr marL="457200" indent="-457200">
              <a:buFont typeface="+mj-lt"/>
              <a:buAutoNum type="arabicPeriod"/>
            </a:pPr>
            <a:r>
              <a:rPr lang="en-AU" dirty="0">
                <a:ea typeface="Calibri"/>
                <a:cs typeface="Calibri"/>
              </a:rPr>
              <a:t>How is an </a:t>
            </a:r>
            <a:r>
              <a:rPr lang="en-AU" dirty="0" err="1">
                <a:ea typeface="Calibri"/>
                <a:cs typeface="Calibri"/>
              </a:rPr>
              <a:t>IoT</a:t>
            </a:r>
            <a:r>
              <a:rPr lang="en-AU" dirty="0">
                <a:ea typeface="Calibri"/>
                <a:cs typeface="Calibri"/>
              </a:rPr>
              <a:t> device’s identity managed for purposes of authentication and authorisation?</a:t>
            </a: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2534990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Inject 4: </a:t>
            </a:r>
            <a:r>
              <a:rPr lang="en-AU" b="0" dirty="0"/>
              <a:t>Procuring secure </a:t>
            </a:r>
            <a:r>
              <a:rPr lang="en-AU" b="0" dirty="0" err="1"/>
              <a:t>IoT</a:t>
            </a:r>
            <a:r>
              <a:rPr lang="en-AU" b="0" dirty="0"/>
              <a:t> devices </a:t>
            </a:r>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To prevent further attacks, you are considering </a:t>
            </a:r>
            <a:r>
              <a:rPr lang="en-AU">
                <a:cs typeface="Calibri"/>
              </a:rPr>
              <a:t>replacing the vulnerable internet-connected </a:t>
            </a:r>
            <a:r>
              <a:rPr lang="en-AU" dirty="0">
                <a:cs typeface="Calibri"/>
              </a:rPr>
              <a:t>cameras with an alternative from a reputable and well-known brand.</a:t>
            </a:r>
            <a:endParaRPr lang="en-AU" dirty="0">
              <a:ea typeface="Calibri"/>
              <a:cs typeface="Calibri"/>
            </a:endParaRPr>
          </a:p>
        </p:txBody>
      </p:sp>
      <p:sp>
        <p:nvSpPr>
          <p:cNvPr id="24" name="Content Placeholder 23"/>
          <p:cNvSpPr>
            <a:spLocks noGrp="1"/>
          </p:cNvSpPr>
          <p:nvPr>
            <p:ph sz="quarter" idx="19"/>
          </p:nvPr>
        </p:nvSpPr>
        <p:spPr>
          <a:xfrm>
            <a:off x="6190638" y="2305050"/>
            <a:ext cx="5400000" cy="4099526"/>
          </a:xfrm>
        </p:spPr>
        <p:txBody>
          <a:bodyPr vert="horz" lIns="91440" tIns="45720" rIns="91440" bIns="45720" rtlCol="0" anchor="t">
            <a:normAutofit fontScale="77500" lnSpcReduction="20000"/>
          </a:bodyPr>
          <a:lstStyle/>
          <a:p>
            <a:r>
              <a:rPr lang="en-AU" sz="2600" b="1" dirty="0">
                <a:cs typeface="Calibri"/>
              </a:rPr>
              <a:t>Discussion points</a:t>
            </a:r>
            <a:endParaRPr lang="en-AU" sz="2600" b="1">
              <a:ea typeface="Calibri"/>
              <a:cs typeface="Calibri"/>
            </a:endParaRPr>
          </a:p>
          <a:p>
            <a:pPr marL="457200" indent="-457200">
              <a:buFont typeface="+mj-lt"/>
              <a:buAutoNum type="arabicPeriod"/>
            </a:pPr>
            <a:r>
              <a:rPr lang="en-AU" dirty="0">
                <a:ea typeface="Calibri"/>
                <a:cs typeface="Calibri"/>
              </a:rPr>
              <a:t>Does a well-known, reputable company and vendor sell your IoT devices?</a:t>
            </a:r>
          </a:p>
          <a:p>
            <a:pPr marL="457200" indent="-457200">
              <a:buFont typeface="+mj-lt"/>
              <a:buAutoNum type="arabicPeriod"/>
            </a:pPr>
            <a:r>
              <a:rPr lang="en-AU" dirty="0">
                <a:ea typeface="Calibri"/>
                <a:cs typeface="Calibri"/>
              </a:rPr>
              <a:t>Does it offer sufficient options that allow you to configure the device to satisfy your security preferences?</a:t>
            </a:r>
          </a:p>
          <a:p>
            <a:pPr marL="457200" indent="-457200">
              <a:buFont typeface="+mj-lt"/>
              <a:buAutoNum type="arabicPeriod"/>
            </a:pPr>
            <a:r>
              <a:rPr lang="en-AU" dirty="0">
                <a:ea typeface="Calibri"/>
                <a:cs typeface="Calibri"/>
              </a:rPr>
              <a:t>Does the manufacturer provide updates?</a:t>
            </a:r>
          </a:p>
          <a:p>
            <a:pPr marL="457200" indent="-457200">
              <a:buFont typeface="+mj-lt"/>
              <a:buAutoNum type="arabicPeriod"/>
            </a:pPr>
            <a:r>
              <a:rPr lang="en-AU" dirty="0">
                <a:ea typeface="Calibri"/>
                <a:cs typeface="Calibri"/>
              </a:rPr>
              <a:t>What data will the device collect and with whom will the data be shared?</a:t>
            </a:r>
          </a:p>
          <a:p>
            <a:pPr marL="457200" indent="-457200">
              <a:buFont typeface="+mj-lt"/>
              <a:buAutoNum type="arabicPeriod"/>
            </a:pPr>
            <a:r>
              <a:rPr lang="en-AU" dirty="0">
                <a:ea typeface="Calibri"/>
                <a:cs typeface="Calibri"/>
              </a:rPr>
              <a:t>Do you include caveats to vendors regarding your business’s operational and security requirements for procurements?</a:t>
            </a:r>
          </a:p>
          <a:p>
            <a:pPr marL="457200" indent="-457200">
              <a:buFont typeface="+mj-lt"/>
              <a:buAutoNum type="arabicPeriod"/>
            </a:pPr>
            <a:r>
              <a:rPr lang="en-AU" dirty="0">
                <a:ea typeface="Calibri"/>
                <a:cs typeface="Calibri"/>
              </a:rPr>
              <a:t>Do you consider the split and shared responsibilities for the secure use of your IoT devices?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2994646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p:cNvSpPr>
            <a:spLocks noGrp="1"/>
          </p:cNvSpPr>
          <p:nvPr>
            <p:ph sz="quarter" idx="17"/>
          </p:nvPr>
        </p:nvSpPr>
        <p:spPr>
          <a:xfrm>
            <a:off x="1587843" y="1995617"/>
            <a:ext cx="10080696" cy="4774084"/>
          </a:xfrm>
        </p:spPr>
        <p:txBody>
          <a:bodyPr>
            <a:normAutofit fontScale="92500" lnSpcReduction="10000"/>
          </a:bodyPr>
          <a:lstStyle/>
          <a:p>
            <a:pPr marL="342900" indent="-342900">
              <a:buFont typeface="Arial" panose="020B0604020202020204" pitchFamily="34" charset="0"/>
              <a:buChar char="•"/>
            </a:pPr>
            <a:r>
              <a:rPr lang="en-AU" dirty="0"/>
              <a:t>What did you learn from running this exercise?</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How has your understanding of preventing this type of </a:t>
            </a:r>
            <a:r>
              <a:rPr lang="en-AU" dirty="0" smtClean="0"/>
              <a:t>cyber security </a:t>
            </a:r>
            <a:r>
              <a:rPr lang="en-AU" dirty="0"/>
              <a:t>threat changed?</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42900" indent="-342900">
              <a:buFont typeface="Arial" panose="020B0604020202020204" pitchFamily="34" charset="0"/>
              <a:buChar char="•"/>
            </a:pPr>
            <a:r>
              <a:rPr lang="en-AU" dirty="0"/>
              <a:t>What will you look to change or implement across your organisation?</a:t>
            </a:r>
            <a:br>
              <a:rPr lang="en-AU" dirty="0"/>
            </a:br>
            <a:r>
              <a:rPr lang="en-AU" dirty="0">
                <a:solidFill>
                  <a:schemeClr val="bg1">
                    <a:lumMod val="75000"/>
                  </a:schemeClr>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br>
              <a:rPr lang="en-AU" dirty="0">
                <a:solidFill>
                  <a:schemeClr val="bg1">
                    <a:lumMod val="75000"/>
                  </a:schemeClr>
                </a:solidFill>
              </a:rPr>
            </a:br>
            <a:endParaRPr lang="en-AU" dirty="0">
              <a:solidFill>
                <a:schemeClr val="bg1">
                  <a:lumMod val="75000"/>
                </a:schemeClr>
              </a:solidFill>
            </a:endParaRPr>
          </a:p>
          <a:p>
            <a:pPr marL="342900" indent="-342900">
              <a:buFont typeface="Arial" panose="020B0604020202020204" pitchFamily="34" charset="0"/>
              <a:buChar char="•"/>
            </a:pPr>
            <a:endParaRPr lang="en-AU" dirty="0"/>
          </a:p>
        </p:txBody>
      </p:sp>
      <p:sp>
        <p:nvSpPr>
          <p:cNvPr id="16" name="Title 15"/>
          <p:cNvSpPr>
            <a:spLocks noGrp="1"/>
          </p:cNvSpPr>
          <p:nvPr>
            <p:ph type="title"/>
          </p:nvPr>
        </p:nvSpPr>
        <p:spPr>
          <a:xfrm>
            <a:off x="1587843" y="846815"/>
            <a:ext cx="10002795" cy="755373"/>
          </a:xfrm>
        </p:spPr>
        <p:txBody>
          <a:bodyPr/>
          <a:lstStyle/>
          <a:p>
            <a:r>
              <a:rPr lang="en-AU" dirty="0"/>
              <a:t>Discussion outcomes</a:t>
            </a:r>
          </a:p>
        </p:txBody>
      </p:sp>
      <p:sp>
        <p:nvSpPr>
          <p:cNvPr id="8" name="Slide Number Placeholder 7"/>
          <p:cNvSpPr>
            <a:spLocks noGrp="1"/>
          </p:cNvSpPr>
          <p:nvPr>
            <p:ph type="sldNum" sz="quarter" idx="20"/>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2937376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1444354001"/>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2.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3.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BN88057260</Template>
  <TotalTime>972</TotalTime>
  <Words>831</Words>
  <Application>Microsoft Office PowerPoint</Application>
  <PresentationFormat>Widescreen</PresentationFormat>
  <Paragraphs>65</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MrEavesXLModOT-Bold</vt:lpstr>
      <vt:lpstr>MrEavesXLModOT-Reg</vt:lpstr>
      <vt:lpstr>Office Theme</vt:lpstr>
      <vt:lpstr>Cyber security exercise</vt:lpstr>
      <vt:lpstr>Principles of exercising</vt:lpstr>
      <vt:lpstr>Start exercise</vt:lpstr>
      <vt:lpstr>Inject 1: Visibility of IoT devices</vt:lpstr>
      <vt:lpstr>Inject 2: Preventing an adversary from compromising IoT devices</vt:lpstr>
      <vt:lpstr>Inject 3: Protecting the internal network</vt:lpstr>
      <vt:lpstr>Inject 4: Procuring secure IoT devices </vt:lpstr>
      <vt:lpstr>Discussion outcomes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50</cp:revision>
  <dcterms:created xsi:type="dcterms:W3CDTF">2024-09-17T23:26:14Z</dcterms:created>
  <dcterms:modified xsi:type="dcterms:W3CDTF">2025-06-16T06:59:28Z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