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handoutMasterIdLst>
    <p:handoutMasterId r:id="rId18"/>
  </p:handoutMasterIdLst>
  <p:sldIdLst>
    <p:sldId id="266" r:id="rId5"/>
    <p:sldId id="265" r:id="rId6"/>
    <p:sldId id="279" r:id="rId7"/>
    <p:sldId id="278" r:id="rId8"/>
    <p:sldId id="272" r:id="rId9"/>
    <p:sldId id="273" r:id="rId10"/>
    <p:sldId id="276" r:id="rId11"/>
    <p:sldId id="277" r:id="rId12"/>
    <p:sldId id="274" r:id="rId13"/>
    <p:sldId id="275" r:id="rId14"/>
    <p:sldId id="267" r:id="rId15"/>
    <p:sldId id="26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388EE1-39DE-76B9-CD41-40CB3DC4D660}" v="206" dt="2025-05-09T03:53:49.4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yle, Josh MR 2" userId="S::josh.boyle2@defence.gov.au::0c723b92-23be-49c8-bcb6-0bf5ff9aa284" providerId="AD" clId="Web-{B444FD6E-2D5C-E375-A350-B2CC45F7F990}"/>
    <pc:docChg chg="modSld">
      <pc:chgData name="Boyle, Josh MR 2" userId="S::josh.boyle2@defence.gov.au::0c723b92-23be-49c8-bcb6-0bf5ff9aa284" providerId="AD" clId="Web-{B444FD6E-2D5C-E375-A350-B2CC45F7F990}" dt="2025-04-29T02:29:44.006" v="39" actId="20577"/>
      <pc:docMkLst>
        <pc:docMk/>
      </pc:docMkLst>
      <pc:sldChg chg="modSp">
        <pc:chgData name="Boyle, Josh MR 2" userId="S::josh.boyle2@defence.gov.au::0c723b92-23be-49c8-bcb6-0bf5ff9aa284" providerId="AD" clId="Web-{B444FD6E-2D5C-E375-A350-B2CC45F7F990}" dt="2025-04-29T02:21:19.758" v="2" actId="20577"/>
        <pc:sldMkLst>
          <pc:docMk/>
          <pc:sldMk cId="1316661277" sldId="262"/>
        </pc:sldMkLst>
        <pc:spChg chg="mod">
          <ac:chgData name="Boyle, Josh MR 2" userId="S::josh.boyle2@defence.gov.au::0c723b92-23be-49c8-bcb6-0bf5ff9aa284" providerId="AD" clId="Web-{B444FD6E-2D5C-E375-A350-B2CC45F7F990}" dt="2025-04-29T02:21:19.758" v="2" actId="20577"/>
          <ac:spMkLst>
            <pc:docMk/>
            <pc:sldMk cId="1316661277" sldId="262"/>
            <ac:spMk id="6" creationId="{00000000-0000-0000-0000-000000000000}"/>
          </ac:spMkLst>
        </pc:spChg>
      </pc:sldChg>
      <pc:sldChg chg="modSp">
        <pc:chgData name="Boyle, Josh MR 2" userId="S::josh.boyle2@defence.gov.au::0c723b92-23be-49c8-bcb6-0bf5ff9aa284" providerId="AD" clId="Web-{B444FD6E-2D5C-E375-A350-B2CC45F7F990}" dt="2025-04-29T02:28:08.269" v="26" actId="1076"/>
        <pc:sldMkLst>
          <pc:docMk/>
          <pc:sldMk cId="3470091478" sldId="265"/>
        </pc:sldMkLst>
        <pc:spChg chg="mod">
          <ac:chgData name="Boyle, Josh MR 2" userId="S::josh.boyle2@defence.gov.au::0c723b92-23be-49c8-bcb6-0bf5ff9aa284" providerId="AD" clId="Web-{B444FD6E-2D5C-E375-A350-B2CC45F7F990}" dt="2025-04-29T02:28:08.269" v="26" actId="1076"/>
          <ac:spMkLst>
            <pc:docMk/>
            <pc:sldMk cId="3470091478" sldId="265"/>
            <ac:spMk id="24" creationId="{00000000-0000-0000-0000-000000000000}"/>
          </ac:spMkLst>
        </pc:spChg>
      </pc:sldChg>
      <pc:sldChg chg="modSp">
        <pc:chgData name="Boyle, Josh MR 2" userId="S::josh.boyle2@defence.gov.au::0c723b92-23be-49c8-bcb6-0bf5ff9aa284" providerId="AD" clId="Web-{B444FD6E-2D5C-E375-A350-B2CC45F7F990}" dt="2025-04-29T02:21:32.493" v="5" actId="14100"/>
        <pc:sldMkLst>
          <pc:docMk/>
          <pc:sldMk cId="254698354" sldId="270"/>
        </pc:sldMkLst>
        <pc:spChg chg="mod">
          <ac:chgData name="Boyle, Josh MR 2" userId="S::josh.boyle2@defence.gov.au::0c723b92-23be-49c8-bcb6-0bf5ff9aa284" providerId="AD" clId="Web-{B444FD6E-2D5C-E375-A350-B2CC45F7F990}" dt="2025-04-29T02:21:24.117" v="3" actId="14100"/>
          <ac:spMkLst>
            <pc:docMk/>
            <pc:sldMk cId="254698354" sldId="270"/>
            <ac:spMk id="2" creationId="{00000000-0000-0000-0000-000000000000}"/>
          </ac:spMkLst>
        </pc:spChg>
        <pc:spChg chg="mod">
          <ac:chgData name="Boyle, Josh MR 2" userId="S::josh.boyle2@defence.gov.au::0c723b92-23be-49c8-bcb6-0bf5ff9aa284" providerId="AD" clId="Web-{B444FD6E-2D5C-E375-A350-B2CC45F7F990}" dt="2025-04-29T02:21:32.493" v="5" actId="14100"/>
          <ac:spMkLst>
            <pc:docMk/>
            <pc:sldMk cId="254698354" sldId="270"/>
            <ac:spMk id="3" creationId="{00000000-0000-0000-0000-000000000000}"/>
          </ac:spMkLst>
        </pc:spChg>
      </pc:sldChg>
      <pc:sldChg chg="modSp">
        <pc:chgData name="Boyle, Josh MR 2" userId="S::josh.boyle2@defence.gov.au::0c723b92-23be-49c8-bcb6-0bf5ff9aa284" providerId="AD" clId="Web-{B444FD6E-2D5C-E375-A350-B2CC45F7F990}" dt="2025-04-29T02:25:05.967" v="13" actId="20577"/>
        <pc:sldMkLst>
          <pc:docMk/>
          <pc:sldMk cId="2513936866" sldId="272"/>
        </pc:sldMkLst>
        <pc:spChg chg="mod">
          <ac:chgData name="Boyle, Josh MR 2" userId="S::josh.boyle2@defence.gov.au::0c723b92-23be-49c8-bcb6-0bf5ff9aa284" providerId="AD" clId="Web-{B444FD6E-2D5C-E375-A350-B2CC45F7F990}" dt="2025-04-29T02:24:36.545" v="8" actId="20577"/>
          <ac:spMkLst>
            <pc:docMk/>
            <pc:sldMk cId="2513936866" sldId="272"/>
            <ac:spMk id="23" creationId="{00000000-0000-0000-0000-000000000000}"/>
          </ac:spMkLst>
        </pc:spChg>
        <pc:spChg chg="mod">
          <ac:chgData name="Boyle, Josh MR 2" userId="S::josh.boyle2@defence.gov.au::0c723b92-23be-49c8-bcb6-0bf5ff9aa284" providerId="AD" clId="Web-{B444FD6E-2D5C-E375-A350-B2CC45F7F990}" dt="2025-04-29T02:25:05.967" v="13" actId="20577"/>
          <ac:spMkLst>
            <pc:docMk/>
            <pc:sldMk cId="2513936866" sldId="272"/>
            <ac:spMk id="24" creationId="{00000000-0000-0000-0000-000000000000}"/>
          </ac:spMkLst>
        </pc:spChg>
      </pc:sldChg>
      <pc:sldChg chg="modSp">
        <pc:chgData name="Boyle, Josh MR 2" userId="S::josh.boyle2@defence.gov.au::0c723b92-23be-49c8-bcb6-0bf5ff9aa284" providerId="AD" clId="Web-{B444FD6E-2D5C-E375-A350-B2CC45F7F990}" dt="2025-04-29T02:27:09.174" v="24" actId="20577"/>
        <pc:sldMkLst>
          <pc:docMk/>
          <pc:sldMk cId="1060549442" sldId="273"/>
        </pc:sldMkLst>
        <pc:spChg chg="mod">
          <ac:chgData name="Boyle, Josh MR 2" userId="S::josh.boyle2@defence.gov.au::0c723b92-23be-49c8-bcb6-0bf5ff9aa284" providerId="AD" clId="Web-{B444FD6E-2D5C-E375-A350-B2CC45F7F990}" dt="2025-04-29T02:26:01.109" v="19" actId="20577"/>
          <ac:spMkLst>
            <pc:docMk/>
            <pc:sldMk cId="1060549442" sldId="273"/>
            <ac:spMk id="23" creationId="{00000000-0000-0000-0000-000000000000}"/>
          </ac:spMkLst>
        </pc:spChg>
        <pc:spChg chg="mod">
          <ac:chgData name="Boyle, Josh MR 2" userId="S::josh.boyle2@defence.gov.au::0c723b92-23be-49c8-bcb6-0bf5ff9aa284" providerId="AD" clId="Web-{B444FD6E-2D5C-E375-A350-B2CC45F7F990}" dt="2025-04-29T02:27:09.174" v="24" actId="20577"/>
          <ac:spMkLst>
            <pc:docMk/>
            <pc:sldMk cId="1060549442" sldId="273"/>
            <ac:spMk id="24" creationId="{00000000-0000-0000-0000-000000000000}"/>
          </ac:spMkLst>
        </pc:spChg>
      </pc:sldChg>
      <pc:sldChg chg="modSp">
        <pc:chgData name="Boyle, Josh MR 2" userId="S::josh.boyle2@defence.gov.au::0c723b92-23be-49c8-bcb6-0bf5ff9aa284" providerId="AD" clId="Web-{B444FD6E-2D5C-E375-A350-B2CC45F7F990}" dt="2025-04-29T02:28:53.708" v="30" actId="20577"/>
        <pc:sldMkLst>
          <pc:docMk/>
          <pc:sldMk cId="3101619864" sldId="274"/>
        </pc:sldMkLst>
        <pc:spChg chg="mod">
          <ac:chgData name="Boyle, Josh MR 2" userId="S::josh.boyle2@defence.gov.au::0c723b92-23be-49c8-bcb6-0bf5ff9aa284" providerId="AD" clId="Web-{B444FD6E-2D5C-E375-A350-B2CC45F7F990}" dt="2025-04-29T02:28:32.067" v="29" actId="20577"/>
          <ac:spMkLst>
            <pc:docMk/>
            <pc:sldMk cId="3101619864" sldId="274"/>
            <ac:spMk id="23" creationId="{00000000-0000-0000-0000-000000000000}"/>
          </ac:spMkLst>
        </pc:spChg>
        <pc:spChg chg="mod">
          <ac:chgData name="Boyle, Josh MR 2" userId="S::josh.boyle2@defence.gov.au::0c723b92-23be-49c8-bcb6-0bf5ff9aa284" providerId="AD" clId="Web-{B444FD6E-2D5C-E375-A350-B2CC45F7F990}" dt="2025-04-29T02:28:53.708" v="30" actId="20577"/>
          <ac:spMkLst>
            <pc:docMk/>
            <pc:sldMk cId="3101619864" sldId="274"/>
            <ac:spMk id="24" creationId="{00000000-0000-0000-0000-000000000000}"/>
          </ac:spMkLst>
        </pc:spChg>
      </pc:sldChg>
      <pc:sldChg chg="modSp">
        <pc:chgData name="Boyle, Josh MR 2" userId="S::josh.boyle2@defence.gov.au::0c723b92-23be-49c8-bcb6-0bf5ff9aa284" providerId="AD" clId="Web-{B444FD6E-2D5C-E375-A350-B2CC45F7F990}" dt="2025-04-29T02:29:44.006" v="39" actId="20577"/>
        <pc:sldMkLst>
          <pc:docMk/>
          <pc:sldMk cId="4255997470" sldId="275"/>
        </pc:sldMkLst>
        <pc:spChg chg="mod">
          <ac:chgData name="Boyle, Josh MR 2" userId="S::josh.boyle2@defence.gov.au::0c723b92-23be-49c8-bcb6-0bf5ff9aa284" providerId="AD" clId="Web-{B444FD6E-2D5C-E375-A350-B2CC45F7F990}" dt="2025-04-29T02:29:07.037" v="31" actId="20577"/>
          <ac:spMkLst>
            <pc:docMk/>
            <pc:sldMk cId="4255997470" sldId="275"/>
            <ac:spMk id="23" creationId="{00000000-0000-0000-0000-000000000000}"/>
          </ac:spMkLst>
        </pc:spChg>
        <pc:spChg chg="mod">
          <ac:chgData name="Boyle, Josh MR 2" userId="S::josh.boyle2@defence.gov.au::0c723b92-23be-49c8-bcb6-0bf5ff9aa284" providerId="AD" clId="Web-{B444FD6E-2D5C-E375-A350-B2CC45F7F990}" dt="2025-04-29T02:29:44.006" v="39" actId="20577"/>
          <ac:spMkLst>
            <pc:docMk/>
            <pc:sldMk cId="4255997470" sldId="275"/>
            <ac:spMk id="24" creationId="{00000000-0000-0000-0000-000000000000}"/>
          </ac:spMkLst>
        </pc:spChg>
      </pc:sldChg>
    </pc:docChg>
  </pc:docChgLst>
  <pc:docChgLst>
    <pc:chgData name="Boyle, Josh MR 2" userId="S::josh.boyle2@defence.gov.au::0c723b92-23be-49c8-bcb6-0bf5ff9aa284" providerId="AD" clId="Web-{99388EE1-39DE-76B9-CD41-40CB3DC4D660}"/>
    <pc:docChg chg="addSld modSld">
      <pc:chgData name="Boyle, Josh MR 2" userId="S::josh.boyle2@defence.gov.au::0c723b92-23be-49c8-bcb6-0bf5ff9aa284" providerId="AD" clId="Web-{99388EE1-39DE-76B9-CD41-40CB3DC4D660}" dt="2025-05-09T03:53:49.494" v="212" actId="20577"/>
      <pc:docMkLst>
        <pc:docMk/>
      </pc:docMkLst>
      <pc:sldChg chg="modSp">
        <pc:chgData name="Boyle, Josh MR 2" userId="S::josh.boyle2@defence.gov.au::0c723b92-23be-49c8-bcb6-0bf5ff9aa284" providerId="AD" clId="Web-{99388EE1-39DE-76B9-CD41-40CB3DC4D660}" dt="2025-05-09T03:46:16.693" v="76" actId="20577"/>
        <pc:sldMkLst>
          <pc:docMk/>
          <pc:sldMk cId="3101619864" sldId="274"/>
        </pc:sldMkLst>
        <pc:spChg chg="mod">
          <ac:chgData name="Boyle, Josh MR 2" userId="S::josh.boyle2@defence.gov.au::0c723b92-23be-49c8-bcb6-0bf5ff9aa284" providerId="AD" clId="Web-{99388EE1-39DE-76B9-CD41-40CB3DC4D660}" dt="2025-05-09T03:46:16.693" v="76" actId="20577"/>
          <ac:spMkLst>
            <pc:docMk/>
            <pc:sldMk cId="3101619864" sldId="274"/>
            <ac:spMk id="21" creationId="{00000000-0000-0000-0000-000000000000}"/>
          </ac:spMkLst>
        </pc:spChg>
      </pc:sldChg>
      <pc:sldChg chg="modSp">
        <pc:chgData name="Boyle, Josh MR 2" userId="S::josh.boyle2@defence.gov.au::0c723b92-23be-49c8-bcb6-0bf5ff9aa284" providerId="AD" clId="Web-{99388EE1-39DE-76B9-CD41-40CB3DC4D660}" dt="2025-05-09T03:52:29.759" v="210" actId="20577"/>
        <pc:sldMkLst>
          <pc:docMk/>
          <pc:sldMk cId="4255997470" sldId="275"/>
        </pc:sldMkLst>
        <pc:spChg chg="mod">
          <ac:chgData name="Boyle, Josh MR 2" userId="S::josh.boyle2@defence.gov.au::0c723b92-23be-49c8-bcb6-0bf5ff9aa284" providerId="AD" clId="Web-{99388EE1-39DE-76B9-CD41-40CB3DC4D660}" dt="2025-05-09T03:46:31.568" v="79" actId="20577"/>
          <ac:spMkLst>
            <pc:docMk/>
            <pc:sldMk cId="4255997470" sldId="275"/>
            <ac:spMk id="21" creationId="{00000000-0000-0000-0000-000000000000}"/>
          </ac:spMkLst>
        </pc:spChg>
        <pc:spChg chg="mod">
          <ac:chgData name="Boyle, Josh MR 2" userId="S::josh.boyle2@defence.gov.au::0c723b92-23be-49c8-bcb6-0bf5ff9aa284" providerId="AD" clId="Web-{99388EE1-39DE-76B9-CD41-40CB3DC4D660}" dt="2025-05-09T03:52:29.759" v="210" actId="20577"/>
          <ac:spMkLst>
            <pc:docMk/>
            <pc:sldMk cId="4255997470" sldId="275"/>
            <ac:spMk id="23" creationId="{00000000-0000-0000-0000-000000000000}"/>
          </ac:spMkLst>
        </pc:spChg>
      </pc:sldChg>
      <pc:sldChg chg="modSp add replId">
        <pc:chgData name="Boyle, Josh MR 2" userId="S::josh.boyle2@defence.gov.au::0c723b92-23be-49c8-bcb6-0bf5ff9aa284" providerId="AD" clId="Web-{99388EE1-39DE-76B9-CD41-40CB3DC4D660}" dt="2025-05-09T03:53:46.166" v="211" actId="20577"/>
        <pc:sldMkLst>
          <pc:docMk/>
          <pc:sldMk cId="1990065763" sldId="276"/>
        </pc:sldMkLst>
        <pc:spChg chg="mod">
          <ac:chgData name="Boyle, Josh MR 2" userId="S::josh.boyle2@defence.gov.au::0c723b92-23be-49c8-bcb6-0bf5ff9aa284" providerId="AD" clId="Web-{99388EE1-39DE-76B9-CD41-40CB3DC4D660}" dt="2025-05-09T03:53:46.166" v="211" actId="20577"/>
          <ac:spMkLst>
            <pc:docMk/>
            <pc:sldMk cId="1990065763" sldId="276"/>
            <ac:spMk id="21" creationId="{583D41DE-9E78-4E40-DF6B-9D17287AF3B6}"/>
          </ac:spMkLst>
        </pc:spChg>
        <pc:spChg chg="mod">
          <ac:chgData name="Boyle, Josh MR 2" userId="S::josh.boyle2@defence.gov.au::0c723b92-23be-49c8-bcb6-0bf5ff9aa284" providerId="AD" clId="Web-{99388EE1-39DE-76B9-CD41-40CB3DC4D660}" dt="2025-05-09T03:41:59.706" v="34" actId="14100"/>
          <ac:spMkLst>
            <pc:docMk/>
            <pc:sldMk cId="1990065763" sldId="276"/>
            <ac:spMk id="23" creationId="{5EA16452-1A09-B9C8-FAFC-6C5325A00D3A}"/>
          </ac:spMkLst>
        </pc:spChg>
        <pc:spChg chg="mod">
          <ac:chgData name="Boyle, Josh MR 2" userId="S::josh.boyle2@defence.gov.au::0c723b92-23be-49c8-bcb6-0bf5ff9aa284" providerId="AD" clId="Web-{99388EE1-39DE-76B9-CD41-40CB3DC4D660}" dt="2025-05-09T03:44:12.129" v="57" actId="20577"/>
          <ac:spMkLst>
            <pc:docMk/>
            <pc:sldMk cId="1990065763" sldId="276"/>
            <ac:spMk id="24" creationId="{8E1E8EDF-DCE0-4FF3-8DD5-A2D580AC20D2}"/>
          </ac:spMkLst>
        </pc:spChg>
      </pc:sldChg>
      <pc:sldChg chg="modSp add replId">
        <pc:chgData name="Boyle, Josh MR 2" userId="S::josh.boyle2@defence.gov.au::0c723b92-23be-49c8-bcb6-0bf5ff9aa284" providerId="AD" clId="Web-{99388EE1-39DE-76B9-CD41-40CB3DC4D660}" dt="2025-05-09T03:53:49.494" v="212" actId="20577"/>
        <pc:sldMkLst>
          <pc:docMk/>
          <pc:sldMk cId="4266541381" sldId="277"/>
        </pc:sldMkLst>
        <pc:spChg chg="mod">
          <ac:chgData name="Boyle, Josh MR 2" userId="S::josh.boyle2@defence.gov.au::0c723b92-23be-49c8-bcb6-0bf5ff9aa284" providerId="AD" clId="Web-{99388EE1-39DE-76B9-CD41-40CB3DC4D660}" dt="2025-05-09T03:53:49.494" v="212" actId="20577"/>
          <ac:spMkLst>
            <pc:docMk/>
            <pc:sldMk cId="4266541381" sldId="277"/>
            <ac:spMk id="21" creationId="{1471D84E-9B2C-4C37-9AF6-A5792DD0118A}"/>
          </ac:spMkLst>
        </pc:spChg>
        <pc:spChg chg="mod">
          <ac:chgData name="Boyle, Josh MR 2" userId="S::josh.boyle2@defence.gov.au::0c723b92-23be-49c8-bcb6-0bf5ff9aa284" providerId="AD" clId="Web-{99388EE1-39DE-76B9-CD41-40CB3DC4D660}" dt="2025-05-09T03:48:10.319" v="87" actId="20577"/>
          <ac:spMkLst>
            <pc:docMk/>
            <pc:sldMk cId="4266541381" sldId="277"/>
            <ac:spMk id="23" creationId="{BC090275-4DF0-B7CD-1D3B-56877A2AC76E}"/>
          </ac:spMkLst>
        </pc:spChg>
        <pc:spChg chg="mod">
          <ac:chgData name="Boyle, Josh MR 2" userId="S::josh.boyle2@defence.gov.au::0c723b92-23be-49c8-bcb6-0bf5ff9aa284" providerId="AD" clId="Web-{99388EE1-39DE-76B9-CD41-40CB3DC4D660}" dt="2025-05-09T03:50:39.227" v="100" actId="20577"/>
          <ac:spMkLst>
            <pc:docMk/>
            <pc:sldMk cId="4266541381" sldId="277"/>
            <ac:spMk id="24" creationId="{52FF5FE2-8A21-F405-8630-339D616B334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19/06/2025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19/06/2025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Finish the exercise by discussing and collating what you learned, how your understanding of this type of threat has changed and what processes you might update as a result.</a:t>
            </a:r>
          </a:p>
        </p:txBody>
      </p:sp>
      <p:sp>
        <p:nvSpPr>
          <p:cNvPr id="4" name="Slide Number Placeholder 3"/>
          <p:cNvSpPr>
            <a:spLocks noGrp="1"/>
          </p:cNvSpPr>
          <p:nvPr>
            <p:ph type="sldNum" sz="quarter" idx="10"/>
          </p:nvPr>
        </p:nvSpPr>
        <p:spPr/>
        <p:txBody>
          <a:bodyPr/>
          <a:lstStyle/>
          <a:p>
            <a:fld id="{5CCB3730-EC5E-1F4B-B3A5-64A37EF4D656}" type="slidenum">
              <a:rPr lang="en-US" smtClean="0"/>
              <a:t>11</a:t>
            </a:fld>
            <a:endParaRPr lang="en-US"/>
          </a:p>
        </p:txBody>
      </p:sp>
    </p:spTree>
    <p:extLst>
      <p:ext uri="{BB962C8B-B14F-4D97-AF65-F5344CB8AC3E}">
        <p14:creationId xmlns:p14="http://schemas.microsoft.com/office/powerpoint/2010/main" val="3039264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19/06/2025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19/06/2025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19/06/2025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19/06/2025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19/06/2025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19/06/2025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19/06/2025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a:latin typeface="MrEavesXLModOT-Bold" panose="020B0803060502020204" pitchFamily="34" charset="0"/>
              </a:rPr>
              <a:t>cyber</a:t>
            </a:r>
            <a:r>
              <a:rPr lang="en-AU"/>
              <a:t>.gov.au</a:t>
            </a:r>
            <a:endParaRPr lang="en-AU" dirty="0"/>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a:lstStyle/>
          <a:p>
            <a:r>
              <a:rPr lang="en-AU" dirty="0"/>
              <a:t>Supply chain ransomware attack</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3" name="Picture 2"/>
          <p:cNvPicPr>
            <a:picLocks noChangeAspect="1"/>
          </p:cNvPicPr>
          <p:nvPr/>
        </p:nvPicPr>
        <p:blipFill>
          <a:blip r:embed="rId2"/>
          <a:stretch>
            <a:fillRect/>
          </a:stretch>
        </p:blipFill>
        <p:spPr>
          <a:xfrm>
            <a:off x="929078" y="2222833"/>
            <a:ext cx="3418265" cy="2144637"/>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7: </a:t>
            </a:r>
            <a:r>
              <a:rPr lang="en-AU" b="0" dirty="0"/>
              <a:t>Sensitive information disclosed</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Even through your organisation has recovered from this ransomware attack and started restoring systems – Soon after, the </a:t>
            </a:r>
            <a:r>
              <a:rPr lang="en-AU" dirty="0" smtClean="0">
                <a:cs typeface="Calibri"/>
              </a:rPr>
              <a:t>cyber crime </a:t>
            </a:r>
            <a:r>
              <a:rPr lang="en-AU" dirty="0">
                <a:cs typeface="Calibri"/>
              </a:rPr>
              <a:t>group involved in attacking your network has posted some of your most sensitive information onto a public Internet forum. </a:t>
            </a:r>
            <a:endParaRPr lang="en-AU" dirty="0">
              <a:ea typeface="Calibri"/>
            </a:endParaRPr>
          </a:p>
          <a:p>
            <a:r>
              <a:rPr lang="en-AU" dirty="0"/>
              <a:t>The media have started contacting your organisation for comment.</a:t>
            </a:r>
          </a:p>
        </p:txBody>
      </p:sp>
      <p:sp>
        <p:nvSpPr>
          <p:cNvPr id="24" name="Content Placeholder 23"/>
          <p:cNvSpPr>
            <a:spLocks noGrp="1"/>
          </p:cNvSpPr>
          <p:nvPr>
            <p:ph sz="quarter" idx="19"/>
          </p:nvPr>
        </p:nvSpPr>
        <p:spPr/>
        <p:txBody>
          <a:bodyPr vert="horz" lIns="91440" tIns="45720" rIns="91440" bIns="45720" rtlCol="0" anchor="t">
            <a:normAutofit lnSpcReduction="10000"/>
          </a:bodyPr>
          <a:lstStyle/>
          <a:p>
            <a:r>
              <a:rPr lang="en-AU" b="1" dirty="0"/>
              <a:t>Discussion points</a:t>
            </a:r>
          </a:p>
          <a:p>
            <a:pPr marL="457200" indent="-457200">
              <a:buFont typeface="+mj-lt"/>
              <a:buAutoNum type="arabicPeriod"/>
            </a:pPr>
            <a:r>
              <a:rPr lang="en-AU" dirty="0">
                <a:cs typeface="Calibri"/>
              </a:rPr>
              <a:t>Do you have a communications plan or </a:t>
            </a:r>
            <a:r>
              <a:rPr lang="en-AU">
                <a:cs typeface="Calibri"/>
              </a:rPr>
              <a:t>communications section in your incident management plan?</a:t>
            </a:r>
            <a:endParaRPr lang="en-AU">
              <a:ea typeface="Calibri"/>
              <a:cs typeface="Calibri"/>
            </a:endParaRPr>
          </a:p>
          <a:p>
            <a:pPr marL="457200" indent="-457200">
              <a:buFont typeface="+mj-lt"/>
              <a:buAutoNum type="arabicPeriod"/>
            </a:pPr>
            <a:r>
              <a:rPr lang="en-AU" dirty="0"/>
              <a:t>How damaging will the release of this data be to your organisation?</a:t>
            </a:r>
          </a:p>
          <a:p>
            <a:pPr marL="457200" indent="-457200">
              <a:buFont typeface="+mj-lt"/>
              <a:buAutoNum type="arabicPeriod"/>
            </a:pPr>
            <a:r>
              <a:rPr lang="en-AU" dirty="0"/>
              <a:t>What is your messaging to internal employees?</a:t>
            </a:r>
          </a:p>
          <a:p>
            <a:pPr marL="457200" indent="-457200">
              <a:buFont typeface="+mj-lt"/>
              <a:buAutoNum type="arabicPeriod"/>
            </a:pPr>
            <a:r>
              <a:rPr lang="en-AU" dirty="0"/>
              <a:t>What is your messaging to external parties, media, suppliers and customers?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10</a:t>
            </a:fld>
            <a:endParaRPr lang="en-US" dirty="0"/>
          </a:p>
        </p:txBody>
      </p:sp>
    </p:spTree>
    <p:extLst>
      <p:ext uri="{BB962C8B-B14F-4D97-AF65-F5344CB8AC3E}">
        <p14:creationId xmlns:p14="http://schemas.microsoft.com/office/powerpoint/2010/main" val="4255997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sz="quarter" idx="17"/>
          </p:nvPr>
        </p:nvSpPr>
        <p:spPr>
          <a:xfrm>
            <a:off x="1587843" y="1995617"/>
            <a:ext cx="10080696" cy="4774084"/>
          </a:xfrm>
        </p:spPr>
        <p:txBody>
          <a:bodyPr>
            <a:normAutofit fontScale="92500" lnSpcReduction="10000"/>
          </a:bodyPr>
          <a:lstStyle/>
          <a:p>
            <a:pPr marL="342900" indent="-342900">
              <a:buFont typeface="Arial" panose="020B0604020202020204" pitchFamily="34" charset="0"/>
              <a:buChar char="•"/>
            </a:pPr>
            <a:r>
              <a:rPr lang="en-AU" dirty="0"/>
              <a:t>What did you learn from running this exercise?</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How has your understanding of preventing this type of </a:t>
            </a:r>
            <a:r>
              <a:rPr lang="en-AU" dirty="0" smtClean="0"/>
              <a:t>cyber security </a:t>
            </a:r>
            <a:r>
              <a:rPr lang="en-AU" dirty="0"/>
              <a:t>threat changed?</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What will you look to change or implement across your organisation?</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br>
              <a:rPr lang="en-AU" dirty="0">
                <a:solidFill>
                  <a:schemeClr val="bg1">
                    <a:lumMod val="75000"/>
                  </a:schemeClr>
                </a:solidFill>
              </a:rPr>
            </a:br>
            <a:endParaRPr lang="en-AU" dirty="0">
              <a:solidFill>
                <a:schemeClr val="bg1">
                  <a:lumMod val="75000"/>
                </a:schemeClr>
              </a:solidFill>
            </a:endParaRPr>
          </a:p>
          <a:p>
            <a:pPr marL="342900" indent="-342900">
              <a:buFont typeface="Arial" panose="020B0604020202020204" pitchFamily="34" charset="0"/>
              <a:buChar char="•"/>
            </a:pPr>
            <a:endParaRPr lang="en-AU" dirty="0"/>
          </a:p>
        </p:txBody>
      </p:sp>
      <p:sp>
        <p:nvSpPr>
          <p:cNvPr id="16" name="Title 15"/>
          <p:cNvSpPr>
            <a:spLocks noGrp="1"/>
          </p:cNvSpPr>
          <p:nvPr>
            <p:ph type="title"/>
          </p:nvPr>
        </p:nvSpPr>
        <p:spPr>
          <a:xfrm>
            <a:off x="1587843" y="846815"/>
            <a:ext cx="10002795" cy="755373"/>
          </a:xfrm>
        </p:spPr>
        <p:txBody>
          <a:bodyPr/>
          <a:lstStyle/>
          <a:p>
            <a:r>
              <a:rPr lang="en-AU" dirty="0"/>
              <a:t>Discussion outcomes</a:t>
            </a:r>
          </a:p>
        </p:txBody>
      </p:sp>
      <p:sp>
        <p:nvSpPr>
          <p:cNvPr id="8" name="Slide Number Placeholder 7"/>
          <p:cNvSpPr>
            <a:spLocks noGrp="1"/>
          </p:cNvSpPr>
          <p:nvPr>
            <p:ph type="sldNum" sz="quarter" idx="20"/>
          </p:nvPr>
        </p:nvSpPr>
        <p:spPr/>
        <p:txBody>
          <a:bodyPr/>
          <a:lstStyle/>
          <a:p>
            <a:fld id="{A179F83B-11CA-B84E-BC24-F49F8EBD43A8}" type="slidenum">
              <a:rPr lang="en-US" smtClean="0"/>
              <a:pPr/>
              <a:t>11</a:t>
            </a:fld>
            <a:endParaRPr lang="en-US" dirty="0"/>
          </a:p>
        </p:txBody>
      </p:sp>
    </p:spTree>
    <p:extLst>
      <p:ext uri="{BB962C8B-B14F-4D97-AF65-F5344CB8AC3E}">
        <p14:creationId xmlns:p14="http://schemas.microsoft.com/office/powerpoint/2010/main" val="2937376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a:t>cyber.gov.au</a:t>
            </a:r>
            <a:endParaRPr lang="en-AU" dirty="0"/>
          </a:p>
        </p:txBody>
      </p:sp>
      <p:sp>
        <p:nvSpPr>
          <p:cNvPr id="7" name="Slide Number Placeholder 6"/>
          <p:cNvSpPr>
            <a:spLocks noGrp="1"/>
          </p:cNvSpPr>
          <p:nvPr>
            <p:ph type="sldNum" sz="quarter" idx="20"/>
          </p:nvPr>
        </p:nvSpPr>
        <p:spPr/>
        <p:txBody>
          <a:bodyPr/>
          <a:lstStyle/>
          <a:p>
            <a:fld id="{A179F83B-11CA-B84E-BC24-F49F8EBD43A8}" type="slidenum">
              <a:rPr lang="en-US" smtClean="0"/>
              <a:pPr/>
              <a:t>12</a:t>
            </a:fld>
            <a:endParaRPr lang="en-US" dirty="0"/>
          </a:p>
        </p:txBody>
      </p:sp>
    </p:spTree>
    <p:extLst>
      <p:ext uri="{BB962C8B-B14F-4D97-AF65-F5344CB8AC3E}">
        <p14:creationId xmlns:p14="http://schemas.microsoft.com/office/powerpoint/2010/main" val="1444354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9" name="Title 2"/>
          <p:cNvSpPr>
            <a:spLocks noGrp="1"/>
          </p:cNvSpPr>
          <p:nvPr>
            <p:ph type="title"/>
          </p:nvPr>
        </p:nvSpPr>
        <p:spPr>
          <a:xfrm>
            <a:off x="599776" y="1085353"/>
            <a:ext cx="7765748" cy="974212"/>
          </a:xfrm>
        </p:spPr>
        <p:txBody>
          <a:bodyPr/>
          <a:lstStyle/>
          <a:p>
            <a:r>
              <a:rPr lang="en-AU" dirty="0"/>
              <a:t>Principles of exercising</a:t>
            </a:r>
          </a:p>
        </p:txBody>
      </p:sp>
      <p:sp>
        <p:nvSpPr>
          <p:cNvPr id="10" name="Text Placeholder 12"/>
          <p:cNvSpPr txBox="1">
            <a:spLocks/>
          </p:cNvSpPr>
          <p:nvPr/>
        </p:nvSpPr>
        <p:spPr>
          <a:xfrm>
            <a:off x="590250" y="2034639"/>
            <a:ext cx="9584990" cy="734124"/>
          </a:xfrm>
          <a:prstGeom prst="rect">
            <a:avLst/>
          </a:prstGeom>
        </p:spPr>
        <p:txBody>
          <a:bodyPr lIns="91440" tIns="45720" rIns="91440" bIns="45720" anchor="t"/>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AU" dirty="0"/>
              <a:t>Establish the level of cyber resilience and preparedness your plans provide</a:t>
            </a:r>
            <a:br>
              <a:rPr lang="en-AU" dirty="0"/>
            </a:br>
            <a:r>
              <a:rPr lang="en-AU" dirty="0"/>
              <a:t>and </a:t>
            </a:r>
            <a:r>
              <a:rPr lang="en-AU" b="1" dirty="0"/>
              <a:t>identify where gaps may exist</a:t>
            </a:r>
            <a:r>
              <a:rPr lang="en-AU" dirty="0"/>
              <a:t>.</a:t>
            </a:r>
          </a:p>
          <a:p>
            <a:pPr marL="342900" indent="-342900">
              <a:buFont typeface="Arial" panose="020B0604020202020204" pitchFamily="34" charset="0"/>
              <a:buChar char="•"/>
            </a:pPr>
            <a:r>
              <a:rPr lang="en-AU" b="1" dirty="0"/>
              <a:t>Develop response plans </a:t>
            </a:r>
            <a:r>
              <a:rPr lang="en-AU" dirty="0"/>
              <a:t>and crisis coordination by testing them in a realistic scenario.</a:t>
            </a:r>
          </a:p>
          <a:p>
            <a:pPr marL="342900" indent="-342900">
              <a:buFont typeface="Arial" panose="020B0604020202020204" pitchFamily="34" charset="0"/>
              <a:buChar char="•"/>
            </a:pPr>
            <a:r>
              <a:rPr lang="en-AU" dirty="0"/>
              <a:t>Build trusted relationships and </a:t>
            </a:r>
            <a:r>
              <a:rPr lang="en-AU" b="1" dirty="0"/>
              <a:t>develop shared understanding</a:t>
            </a:r>
            <a:r>
              <a:rPr lang="en-AU" dirty="0"/>
              <a:t> between key stakeholders before an actual incident.</a:t>
            </a:r>
          </a:p>
          <a:p>
            <a:pPr marL="342900" indent="-342900">
              <a:buFont typeface="Arial" panose="020B0604020202020204" pitchFamily="34" charset="0"/>
              <a:buChar char="•"/>
            </a:pPr>
            <a:r>
              <a:rPr lang="en-AU" b="1" dirty="0">
                <a:cs typeface="Calibri"/>
              </a:rPr>
              <a:t>Prepare</a:t>
            </a:r>
            <a:r>
              <a:rPr lang="en-AU" dirty="0">
                <a:cs typeface="Calibri"/>
              </a:rPr>
              <a:t> and train key </a:t>
            </a:r>
            <a:r>
              <a:rPr lang="en-AU" b="1" dirty="0">
                <a:cs typeface="Calibri"/>
              </a:rPr>
              <a:t>staff at all levels </a:t>
            </a:r>
            <a:r>
              <a:rPr lang="en-AU" dirty="0">
                <a:cs typeface="Calibri"/>
              </a:rPr>
              <a:t>to practice incident response, recovery and decision-making in a risk-free environment.</a:t>
            </a:r>
            <a:endParaRPr lang="en-AU" dirty="0">
              <a:ea typeface="Calibri"/>
              <a:cs typeface="Calibri"/>
            </a:endParaRPr>
          </a:p>
          <a:p>
            <a:pPr marL="342900" indent="-342900">
              <a:buFont typeface="Arial" panose="020B0604020202020204" pitchFamily="34" charset="0"/>
              <a:buChar char="•"/>
            </a:pPr>
            <a:r>
              <a:rPr lang="en-AU" dirty="0">
                <a:cs typeface="Calibri"/>
              </a:rPr>
              <a:t>Operate in a </a:t>
            </a:r>
            <a:r>
              <a:rPr lang="en-AU" b="1" dirty="0">
                <a:cs typeface="Calibri"/>
              </a:rPr>
              <a:t>no-fault environment</a:t>
            </a:r>
            <a:r>
              <a:rPr lang="en-AU" dirty="0">
                <a:cs typeface="Calibri"/>
              </a:rPr>
              <a:t> to check and test </a:t>
            </a:r>
            <a:r>
              <a:rPr lang="en-AU" dirty="0" smtClean="0">
                <a:cs typeface="Calibri"/>
              </a:rPr>
              <a:t>cyber security </a:t>
            </a:r>
            <a:r>
              <a:rPr lang="en-AU" dirty="0">
                <a:cs typeface="Calibri"/>
              </a:rPr>
              <a:t>incident response plans and crisis coordination structures.</a:t>
            </a:r>
            <a:endParaRPr lang="en-AU" dirty="0">
              <a:ea typeface="Calibri"/>
              <a:cs typeface="Calibri"/>
            </a:endParaRPr>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
        <p:nvSpPr>
          <p:cNvPr id="3" name="Title 2"/>
          <p:cNvSpPr>
            <a:spLocks noGrp="1"/>
          </p:cNvSpPr>
          <p:nvPr>
            <p:ph type="title"/>
          </p:nvPr>
        </p:nvSpPr>
        <p:spPr>
          <a:xfrm>
            <a:off x="599776" y="1085353"/>
            <a:ext cx="7765748" cy="974212"/>
          </a:xfrm>
        </p:spPr>
        <p:txBody>
          <a:bodyPr/>
          <a:lstStyle/>
          <a:p>
            <a:r>
              <a:rPr lang="en-AU" dirty="0" smtClean="0"/>
              <a:t>Start exercise</a:t>
            </a:r>
            <a:endParaRPr lang="en-AU" dirty="0"/>
          </a:p>
        </p:txBody>
      </p:sp>
      <p:sp>
        <p:nvSpPr>
          <p:cNvPr id="5" name="Text Placeholder 12"/>
          <p:cNvSpPr>
            <a:spLocks noGrp="1"/>
          </p:cNvSpPr>
          <p:nvPr>
            <p:ph type="body" sz="quarter" idx="4294967295"/>
          </p:nvPr>
        </p:nvSpPr>
        <p:spPr>
          <a:xfrm>
            <a:off x="600287" y="2188634"/>
            <a:ext cx="9293013" cy="4250266"/>
          </a:xfrm>
          <a:prstGeom prst="rect">
            <a:avLst/>
          </a:prstGeom>
        </p:spPr>
        <p:txBody>
          <a:bodyPr>
            <a:normAutofit fontScale="92500" lnSpcReduction="10000"/>
          </a:bodyPr>
          <a:lstStyle/>
          <a:p>
            <a:r>
              <a:rPr lang="en-AU" dirty="0"/>
              <a:t>This scenario explores an incident in which a major supplier integrated with your operations is subject to a ransomware attack, with the ransomware subsequently spreading to your organisation. </a:t>
            </a:r>
          </a:p>
          <a:p>
            <a:pPr marL="342900" indent="-342900">
              <a:buFont typeface="Arial" panose="020B0604020202020204" pitchFamily="34" charset="0"/>
              <a:buChar char="•"/>
            </a:pPr>
            <a:r>
              <a:rPr lang="en-AU" dirty="0"/>
              <a:t>The commercialisation of Ransomware as a Service (</a:t>
            </a:r>
            <a:r>
              <a:rPr lang="en-AU" dirty="0" err="1"/>
              <a:t>RaaS</a:t>
            </a:r>
            <a:r>
              <a:rPr lang="en-AU" dirty="0"/>
              <a:t>) by criminals has been a significant factor in the growth of ransomware attacks. </a:t>
            </a:r>
          </a:p>
          <a:p>
            <a:pPr marL="342900" indent="-342900">
              <a:buFont typeface="Arial" panose="020B0604020202020204" pitchFamily="34" charset="0"/>
              <a:buChar char="•"/>
            </a:pPr>
            <a:r>
              <a:rPr lang="en-AU" dirty="0"/>
              <a:t>You should be prepared to respond to a ransomware attack to ensure that you can limit the impact to operations. </a:t>
            </a:r>
          </a:p>
          <a:p>
            <a:pPr marL="342900" indent="-342900">
              <a:buFont typeface="Arial" panose="020B0604020202020204" pitchFamily="34" charset="0"/>
              <a:buChar char="•"/>
            </a:pPr>
            <a:r>
              <a:rPr lang="en-AU" dirty="0"/>
              <a:t>You are encouraged to discuss how you will respond, initially to the supplier incident and then to your incident, and your response to subsequent demands for payment from criminals. </a:t>
            </a:r>
          </a:p>
          <a:p>
            <a:pPr marL="342900" indent="-342900">
              <a:buFont typeface="Arial" panose="020B0604020202020204" pitchFamily="34" charset="0"/>
              <a:buChar char="•"/>
            </a:pPr>
            <a:r>
              <a:rPr lang="en-AU" dirty="0"/>
              <a:t>You can also discuss your approach to cyber insurance, and your communications in response to a leak of sensitive data.</a:t>
            </a:r>
          </a:p>
        </p:txBody>
      </p:sp>
    </p:spTree>
    <p:extLst>
      <p:ext uri="{BB962C8B-B14F-4D97-AF65-F5344CB8AC3E}">
        <p14:creationId xmlns:p14="http://schemas.microsoft.com/office/powerpoint/2010/main" val="299915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1: </a:t>
            </a:r>
            <a:r>
              <a:rPr lang="en-AU" b="0" dirty="0"/>
              <a:t>Major supplier</a:t>
            </a:r>
            <a:endParaRPr lang="en-AU" dirty="0"/>
          </a:p>
        </p:txBody>
      </p:sp>
      <p:sp>
        <p:nvSpPr>
          <p:cNvPr id="23" name="Content Placeholder 22"/>
          <p:cNvSpPr>
            <a:spLocks noGrp="1"/>
          </p:cNvSpPr>
          <p:nvPr>
            <p:ph sz="quarter" idx="18"/>
          </p:nvPr>
        </p:nvSpPr>
        <p:spPr/>
        <p:txBody>
          <a:bodyPr/>
          <a:lstStyle/>
          <a:p>
            <a:r>
              <a:rPr lang="en-AU" dirty="0"/>
              <a:t>One of your major suppliers is reportedly dealing with an ongoing ransomware incident. </a:t>
            </a:r>
          </a:p>
          <a:p>
            <a:r>
              <a:rPr lang="en-AU" dirty="0"/>
              <a:t>They have contacted their customers to inform them that it is a significant attack by an advanced adversary and expect operations to be affected for a period of time.</a:t>
            </a:r>
          </a:p>
        </p:txBody>
      </p:sp>
      <p:sp>
        <p:nvSpPr>
          <p:cNvPr id="24" name="Content Placeholder 23"/>
          <p:cNvSpPr>
            <a:spLocks noGrp="1"/>
          </p:cNvSpPr>
          <p:nvPr>
            <p:ph sz="quarter" idx="19"/>
          </p:nvPr>
        </p:nvSpPr>
        <p:spPr>
          <a:xfrm>
            <a:off x="6190638" y="2271184"/>
            <a:ext cx="5400000" cy="3830638"/>
          </a:xfrm>
        </p:spPr>
        <p:txBody>
          <a:bodyPr/>
          <a:lstStyle/>
          <a:p>
            <a:r>
              <a:rPr lang="en-AU" b="1" dirty="0"/>
              <a:t>Discussion points</a:t>
            </a:r>
          </a:p>
          <a:p>
            <a:pPr marL="457200" indent="-457200">
              <a:buFont typeface="+mj-lt"/>
              <a:buAutoNum type="arabicPeriod"/>
            </a:pPr>
            <a:r>
              <a:rPr lang="en-AU" dirty="0"/>
              <a:t>Is your supply chain robust enough to manage the temporary loss of a major supplier?</a:t>
            </a:r>
          </a:p>
          <a:p>
            <a:pPr marL="457200" indent="-457200">
              <a:buFont typeface="+mj-lt"/>
              <a:buAutoNum type="arabicPeriod"/>
            </a:pPr>
            <a:r>
              <a:rPr lang="en-AU" dirty="0"/>
              <a:t>What level of risk, from a cyber perspective, does your organisation have to the supplier?</a:t>
            </a:r>
          </a:p>
          <a:p>
            <a:pPr marL="457200" indent="-457200">
              <a:buFont typeface="+mj-lt"/>
              <a:buAutoNum type="arabicPeriod"/>
            </a:pPr>
            <a:r>
              <a:rPr lang="en-AU" dirty="0"/>
              <a:t>What steps can you take internally to ensure that your systems are not impacted?</a:t>
            </a:r>
          </a:p>
          <a:p>
            <a:pPr marL="457200" indent="-457200">
              <a:buFont typeface="+mj-lt"/>
              <a:buAutoNum type="arabicPeriod"/>
            </a:pPr>
            <a:r>
              <a:rPr lang="en-AU" dirty="0"/>
              <a:t>Do you have an emergency point of contact for your major suppliers?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1461677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2: </a:t>
            </a:r>
            <a:r>
              <a:rPr lang="en-AU" b="0" dirty="0"/>
              <a:t>Ransomware propagation</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t>Ransomware is now also propagating through your network. </a:t>
            </a:r>
          </a:p>
          <a:p>
            <a:r>
              <a:rPr lang="en-AU" dirty="0">
                <a:cs typeface="Calibri"/>
              </a:rPr>
              <a:t>Some significant infrastructure has been </a:t>
            </a:r>
            <a:r>
              <a:rPr lang="en-AU">
                <a:cs typeface="Calibri"/>
              </a:rPr>
              <a:t>affected,</a:t>
            </a:r>
            <a:r>
              <a:rPr lang="en-AU" dirty="0">
                <a:cs typeface="Calibri"/>
              </a:rPr>
              <a:t> and your staff cannot log on. </a:t>
            </a:r>
            <a:endParaRPr lang="en-AU" dirty="0">
              <a:ea typeface="Calibri"/>
              <a:cs typeface="Calibri"/>
            </a:endParaRPr>
          </a:p>
          <a:p>
            <a:r>
              <a:rPr lang="en-AU" dirty="0"/>
              <a:t>The organisation is at a standstill.</a:t>
            </a:r>
          </a:p>
        </p:txBody>
      </p:sp>
      <p:sp>
        <p:nvSpPr>
          <p:cNvPr id="24" name="Content Placeholder 23"/>
          <p:cNvSpPr>
            <a:spLocks noGrp="1"/>
          </p:cNvSpPr>
          <p:nvPr>
            <p:ph sz="quarter" idx="19"/>
          </p:nvPr>
        </p:nvSpPr>
        <p:spPr/>
        <p:txBody>
          <a:bodyPr vert="horz" lIns="91440" tIns="45720" rIns="91440" bIns="45720" rtlCol="0" anchor="t">
            <a:normAutofit fontScale="77500" lnSpcReduction="20000"/>
          </a:bodyPr>
          <a:lstStyle/>
          <a:p>
            <a:r>
              <a:rPr lang="en-AU" sz="2600" b="1" dirty="0">
                <a:cs typeface="Calibri"/>
              </a:rPr>
              <a:t>Discussion points</a:t>
            </a:r>
          </a:p>
          <a:p>
            <a:pPr marL="457200" indent="-457200">
              <a:buFont typeface="+mj-lt"/>
              <a:buAutoNum type="arabicPeriod"/>
            </a:pPr>
            <a:r>
              <a:rPr lang="en-AU" dirty="0"/>
              <a:t>Does your incident management plan cover this type of attack?</a:t>
            </a:r>
          </a:p>
          <a:p>
            <a:pPr marL="457200" indent="-457200">
              <a:buFont typeface="+mj-lt"/>
              <a:buAutoNum type="arabicPeriod"/>
            </a:pPr>
            <a:r>
              <a:rPr lang="en-AU" dirty="0"/>
              <a:t>What defensive processes and technical measures do you have in your network that may help to mitigate the spread of the ransomware?</a:t>
            </a:r>
          </a:p>
          <a:p>
            <a:pPr marL="457200" indent="-457200">
              <a:buFont typeface="+mj-lt"/>
              <a:buAutoNum type="arabicPeriod"/>
            </a:pPr>
            <a:r>
              <a:rPr lang="en-AU">
                <a:cs typeface="Calibri"/>
              </a:rPr>
              <a:t>Do you have Incident Response (IR) playbooks for a </a:t>
            </a:r>
            <a:r>
              <a:rPr lang="en-AU" dirty="0">
                <a:cs typeface="Calibri"/>
              </a:rPr>
              <a:t>ransomware attack?</a:t>
            </a:r>
            <a:endParaRPr lang="en-AU" dirty="0">
              <a:ea typeface="Calibri"/>
              <a:cs typeface="Calibri"/>
            </a:endParaRPr>
          </a:p>
          <a:p>
            <a:pPr marL="457200" indent="-457200">
              <a:buFont typeface="+mj-lt"/>
              <a:buAutoNum type="arabicPeriod"/>
            </a:pPr>
            <a:r>
              <a:rPr lang="en-AU" dirty="0"/>
              <a:t>Have you been keeping offline backups? Are you confident that your backups will remain unaffected by a ransomware attack?</a:t>
            </a:r>
          </a:p>
          <a:p>
            <a:pPr marL="457200" indent="-457200">
              <a:buFont typeface="+mj-lt"/>
              <a:buAutoNum type="arabicPeriod"/>
            </a:pPr>
            <a:r>
              <a:rPr lang="en-AU" dirty="0"/>
              <a:t>Do you know where you can go to report the incident and get advice?</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3: </a:t>
            </a:r>
            <a:r>
              <a:rPr lang="en-AU" b="0" dirty="0"/>
              <a:t>Ransom demands</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The </a:t>
            </a:r>
            <a:r>
              <a:rPr lang="en-AU" dirty="0" smtClean="0">
                <a:cs typeface="Calibri"/>
              </a:rPr>
              <a:t>cyber crime </a:t>
            </a:r>
            <a:r>
              <a:rPr lang="en-AU" dirty="0">
                <a:cs typeface="Calibri"/>
              </a:rPr>
              <a:t>group associated with the ransomware attack have contacted you to discuss payment options. </a:t>
            </a:r>
          </a:p>
          <a:p>
            <a:r>
              <a:rPr lang="en-AU" dirty="0">
                <a:cs typeface="Calibri"/>
              </a:rPr>
              <a:t>They are stating that if they do not receive payment within the next 24 hours, they are going to start leaking your sensitive data, making it publicly accessible.</a:t>
            </a:r>
            <a:endParaRPr lang="en-AU" dirty="0">
              <a:ea typeface="Calibri"/>
              <a:cs typeface="Calibri"/>
            </a:endParaRPr>
          </a:p>
        </p:txBody>
      </p:sp>
      <p:sp>
        <p:nvSpPr>
          <p:cNvPr id="24" name="Content Placeholder 23"/>
          <p:cNvSpPr>
            <a:spLocks noGrp="1"/>
          </p:cNvSpPr>
          <p:nvPr>
            <p:ph sz="quarter" idx="19"/>
          </p:nvPr>
        </p:nvSpPr>
        <p:spPr/>
        <p:txBody>
          <a:bodyPr vert="horz" lIns="91440" tIns="45720" rIns="91440" bIns="45720" rtlCol="0" anchor="t">
            <a:normAutofit fontScale="92500" lnSpcReduction="20000"/>
          </a:bodyPr>
          <a:lstStyle/>
          <a:p>
            <a:r>
              <a:rPr lang="en-AU" sz="2200" b="1" dirty="0">
                <a:cs typeface="Calibri"/>
              </a:rPr>
              <a:t>Discussion points</a:t>
            </a:r>
          </a:p>
          <a:p>
            <a:pPr marL="457200" indent="-457200">
              <a:buFont typeface="+mj-lt"/>
              <a:buAutoNum type="arabicPeriod"/>
            </a:pPr>
            <a:r>
              <a:rPr lang="en-AU" dirty="0">
                <a:cs typeface="Calibri"/>
              </a:rPr>
              <a:t>Do you pay the ransom? What is the impact if you do? What is the impact if you don’t?</a:t>
            </a:r>
            <a:endParaRPr lang="en-AU" dirty="0">
              <a:ea typeface="Calibri"/>
              <a:cs typeface="Calibri"/>
            </a:endParaRPr>
          </a:p>
          <a:p>
            <a:pPr marL="457200" indent="-457200">
              <a:buFont typeface="+mj-lt"/>
              <a:buAutoNum type="arabicPeriod"/>
            </a:pPr>
            <a:r>
              <a:rPr lang="en-AU" dirty="0">
                <a:cs typeface="Calibri"/>
              </a:rPr>
              <a:t>Are you able to aid the recovery of systems and gather evidence to support analysis?</a:t>
            </a:r>
            <a:endParaRPr lang="en-AU" dirty="0">
              <a:ea typeface="Calibri"/>
              <a:cs typeface="Calibri"/>
            </a:endParaRPr>
          </a:p>
          <a:p>
            <a:pPr marL="457200" indent="-457200">
              <a:buFont typeface="+mj-lt"/>
              <a:buAutoNum type="arabicPeriod"/>
            </a:pPr>
            <a:r>
              <a:rPr lang="en-AU" dirty="0">
                <a:cs typeface="Calibri"/>
              </a:rPr>
              <a:t>Are there any external sources you will use for help or guidance?</a:t>
            </a:r>
            <a:endParaRPr lang="en-AU" dirty="0">
              <a:ea typeface="Calibri"/>
              <a:cs typeface="Calibri"/>
            </a:endParaRPr>
          </a:p>
          <a:p>
            <a:pPr marL="457200" indent="-457200">
              <a:buFont typeface="+mj-lt"/>
              <a:buAutoNum type="arabicPeriod"/>
            </a:pPr>
            <a:r>
              <a:rPr lang="en-AU" dirty="0"/>
              <a:t>What will be the impact to your organisation if your sensitive data is posted onto the Internet?</a:t>
            </a:r>
          </a:p>
          <a:p>
            <a:pPr marL="457200" indent="-457200">
              <a:buFont typeface="+mj-lt"/>
              <a:buAutoNum type="arabicPeriod"/>
            </a:pPr>
            <a:r>
              <a:rPr lang="en-AU" dirty="0">
                <a:cs typeface="Calibri"/>
              </a:rPr>
              <a:t>If you have cyber insurance, what does this cover and what do you expect it to cover?</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1060549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832EF-01C3-7313-F000-DBE026A464C2}"/>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583D41DE-9E78-4E40-DF6B-9D17287AF3B6}"/>
              </a:ext>
            </a:extLst>
          </p:cNvPr>
          <p:cNvSpPr>
            <a:spLocks noGrp="1"/>
          </p:cNvSpPr>
          <p:nvPr>
            <p:ph type="title"/>
          </p:nvPr>
        </p:nvSpPr>
        <p:spPr/>
        <p:txBody>
          <a:bodyPr/>
          <a:lstStyle/>
          <a:p>
            <a:r>
              <a:rPr lang="en-AU" dirty="0"/>
              <a:t>Inject 4: </a:t>
            </a:r>
            <a:r>
              <a:rPr lang="en-AU" b="0" dirty="0"/>
              <a:t>Ransomware removal</a:t>
            </a:r>
            <a:endParaRPr lang="en-AU" dirty="0">
              <a:ea typeface="Calibri" panose="020F0502020204030204"/>
              <a:cs typeface="Calibri" panose="020F0502020204030204"/>
            </a:endParaRPr>
          </a:p>
        </p:txBody>
      </p:sp>
      <p:sp>
        <p:nvSpPr>
          <p:cNvPr id="23" name="Content Placeholder 22">
            <a:extLst>
              <a:ext uri="{FF2B5EF4-FFF2-40B4-BE49-F238E27FC236}">
                <a16:creationId xmlns:a16="http://schemas.microsoft.com/office/drawing/2014/main" id="{5EA16452-1A09-B9C8-FAFC-6C5325A00D3A}"/>
              </a:ext>
            </a:extLst>
          </p:cNvPr>
          <p:cNvSpPr>
            <a:spLocks noGrp="1"/>
          </p:cNvSpPr>
          <p:nvPr>
            <p:ph sz="quarter" idx="18"/>
          </p:nvPr>
        </p:nvSpPr>
        <p:spPr>
          <a:xfrm>
            <a:off x="590250" y="2305050"/>
            <a:ext cx="5400000" cy="3983038"/>
          </a:xfrm>
        </p:spPr>
        <p:txBody>
          <a:bodyPr vert="horz" lIns="91440" tIns="45720" rIns="91440" bIns="45720" rtlCol="0" anchor="t">
            <a:normAutofit fontScale="92500" lnSpcReduction="10000"/>
          </a:bodyPr>
          <a:lstStyle/>
          <a:p>
            <a:r>
              <a:rPr lang="en-AU" dirty="0">
                <a:cs typeface="Calibri"/>
              </a:rPr>
              <a:t>After discussing options to remove the ransomware, senior management agreed not to pay the ransom as there is no guarantee access to locked information will be restored. </a:t>
            </a:r>
            <a:endParaRPr lang="en-US" dirty="0"/>
          </a:p>
          <a:p>
            <a:r>
              <a:rPr lang="en-AU" dirty="0">
                <a:cs typeface="Calibri"/>
              </a:rPr>
              <a:t>It was agreed that your organisations IT manager should call the Australian Cyber Security Hotline on 1300 CYBER1 to report the ransomware attack and ask for advice on how to recover. </a:t>
            </a:r>
            <a:endParaRPr lang="en-AU" dirty="0"/>
          </a:p>
          <a:p>
            <a:r>
              <a:rPr lang="en-AU" dirty="0">
                <a:cs typeface="Calibri"/>
              </a:rPr>
              <a:t>During the phone call, the Australian Cyber Security Hotline has requested that all devices on your organisation’s network to be shut off, and suggested that your organisation change the passwords for any online accounts.</a:t>
            </a:r>
            <a:endParaRPr lang="en-AU" dirty="0"/>
          </a:p>
        </p:txBody>
      </p:sp>
      <p:sp>
        <p:nvSpPr>
          <p:cNvPr id="24" name="Content Placeholder 23">
            <a:extLst>
              <a:ext uri="{FF2B5EF4-FFF2-40B4-BE49-F238E27FC236}">
                <a16:creationId xmlns:a16="http://schemas.microsoft.com/office/drawing/2014/main" id="{8E1E8EDF-DCE0-4FF3-8DD5-A2D580AC20D2}"/>
              </a:ext>
            </a:extLst>
          </p:cNvPr>
          <p:cNvSpPr>
            <a:spLocks noGrp="1"/>
          </p:cNvSpPr>
          <p:nvPr>
            <p:ph sz="quarter" idx="19"/>
          </p:nvPr>
        </p:nvSpPr>
        <p:spPr>
          <a:xfrm>
            <a:off x="6190638" y="2305050"/>
            <a:ext cx="5400000" cy="4105804"/>
          </a:xfrm>
        </p:spPr>
        <p:txBody>
          <a:bodyPr vert="horz" lIns="91440" tIns="45720" rIns="91440" bIns="45720" rtlCol="0" anchor="t">
            <a:normAutofit fontScale="70000" lnSpcReduction="20000"/>
          </a:bodyPr>
          <a:lstStyle/>
          <a:p>
            <a:r>
              <a:rPr lang="en-AU" sz="2900" b="1" dirty="0">
                <a:cs typeface="Calibri"/>
              </a:rPr>
              <a:t>Discussion points</a:t>
            </a:r>
          </a:p>
          <a:p>
            <a:pPr marL="457200" indent="-457200">
              <a:buFont typeface="+mj-lt"/>
              <a:buAutoNum type="arabicPeriod"/>
            </a:pPr>
            <a:r>
              <a:rPr lang="en-AU">
                <a:cs typeface="Calibri"/>
              </a:rPr>
              <a:t>Is your IT team or manager aware of the information the ACSC Hotline will require to assist your organisation in removing ransomware, or alternatively, where to find that information?</a:t>
            </a:r>
          </a:p>
          <a:p>
            <a:pPr marL="457200" indent="-457200">
              <a:buAutoNum type="arabicPeriod"/>
            </a:pPr>
            <a:r>
              <a:rPr lang="en-AU">
                <a:cs typeface="Calibri"/>
              </a:rPr>
              <a:t>Does your organisations have tools able to detect malware on your IT systems? Are there methods in place for collecting logs?</a:t>
            </a:r>
            <a:endParaRPr lang="en-AU"/>
          </a:p>
          <a:p>
            <a:pPr marL="457200" indent="-457200">
              <a:buAutoNum type="arabicPeriod"/>
            </a:pPr>
            <a:r>
              <a:rPr lang="en-AU">
                <a:cs typeface="Calibri"/>
              </a:rPr>
              <a:t>Are there any other organisations or agencies you need to contact regarding the attack?</a:t>
            </a:r>
            <a:endParaRPr lang="en-AU"/>
          </a:p>
          <a:p>
            <a:pPr marL="457200" indent="-457200">
              <a:buAutoNum type="arabicPeriod"/>
            </a:pPr>
            <a:r>
              <a:rPr lang="en-AU">
                <a:cs typeface="Calibri"/>
              </a:rPr>
              <a:t>Who is responsible for ensuring all other devices on your network are disconnected? How will you confirm all devices have been disconnected?</a:t>
            </a:r>
            <a:endParaRPr lang="en-AU"/>
          </a:p>
          <a:p>
            <a:pPr marL="457200" indent="-457200">
              <a:buAutoNum type="arabicPeriod"/>
            </a:pPr>
            <a:r>
              <a:rPr lang="en-AU">
                <a:cs typeface="Calibri"/>
              </a:rPr>
              <a:t>What steps would you be taking to determine if there’s been a data breach? </a:t>
            </a:r>
            <a:endParaRPr lang="en-AU"/>
          </a:p>
          <a:p>
            <a:pPr marL="457200" indent="-457200">
              <a:buAutoNum type="arabicPeriod"/>
            </a:pPr>
            <a:r>
              <a:rPr lang="en-AU">
                <a:cs typeface="Calibri"/>
              </a:rPr>
              <a:t>Will your organisation change the passwords for your online accounts? If yes, who is responsible for doing this?</a:t>
            </a:r>
            <a:endParaRPr lang="en-AU"/>
          </a:p>
        </p:txBody>
      </p:sp>
      <p:sp>
        <p:nvSpPr>
          <p:cNvPr id="4" name="Slide Number Placeholder 3">
            <a:extLst>
              <a:ext uri="{FF2B5EF4-FFF2-40B4-BE49-F238E27FC236}">
                <a16:creationId xmlns:a16="http://schemas.microsoft.com/office/drawing/2014/main" id="{F47315F3-5D21-3888-AA7E-15CB46BB805F}"/>
              </a:ext>
            </a:extLst>
          </p:cNvPr>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1990065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9DC34-AE4B-D783-C52C-A6CF0C3884DE}"/>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1471D84E-9B2C-4C37-9AF6-A5792DD0118A}"/>
              </a:ext>
            </a:extLst>
          </p:cNvPr>
          <p:cNvSpPr>
            <a:spLocks noGrp="1"/>
          </p:cNvSpPr>
          <p:nvPr>
            <p:ph type="title"/>
          </p:nvPr>
        </p:nvSpPr>
        <p:spPr/>
        <p:txBody>
          <a:bodyPr/>
          <a:lstStyle/>
          <a:p>
            <a:r>
              <a:rPr lang="en-AU" dirty="0"/>
              <a:t>Inject 5: </a:t>
            </a:r>
            <a:r>
              <a:rPr lang="en-AU" b="0" dirty="0"/>
              <a:t>System recovery</a:t>
            </a:r>
            <a:endParaRPr lang="en-AU" b="0" dirty="0">
              <a:ea typeface="Calibri" panose="020F0502020204030204"/>
              <a:cs typeface="Calibri" panose="020F0502020204030204"/>
            </a:endParaRPr>
          </a:p>
        </p:txBody>
      </p:sp>
      <p:sp>
        <p:nvSpPr>
          <p:cNvPr id="23" name="Content Placeholder 22">
            <a:extLst>
              <a:ext uri="{FF2B5EF4-FFF2-40B4-BE49-F238E27FC236}">
                <a16:creationId xmlns:a16="http://schemas.microsoft.com/office/drawing/2014/main" id="{BC090275-4DF0-B7CD-1D3B-56877A2AC76E}"/>
              </a:ext>
            </a:extLst>
          </p:cNvPr>
          <p:cNvSpPr>
            <a:spLocks noGrp="1"/>
          </p:cNvSpPr>
          <p:nvPr>
            <p:ph sz="quarter" idx="18"/>
          </p:nvPr>
        </p:nvSpPr>
        <p:spPr>
          <a:xfrm>
            <a:off x="590250" y="2305050"/>
            <a:ext cx="5400000" cy="3983038"/>
          </a:xfrm>
        </p:spPr>
        <p:txBody>
          <a:bodyPr vert="horz" lIns="91440" tIns="45720" rIns="91440" bIns="45720" rtlCol="0" anchor="t">
            <a:normAutofit/>
          </a:bodyPr>
          <a:lstStyle/>
          <a:p>
            <a:pPr>
              <a:lnSpc>
                <a:spcPct val="80000"/>
              </a:lnSpc>
            </a:pPr>
            <a:r>
              <a:rPr lang="en-AU" dirty="0">
                <a:cs typeface="Calibri"/>
              </a:rPr>
              <a:t>With advice from the Australian Cyber Security Hotline, your organisation was able to remove the ransomware from affected drives and devices.</a:t>
            </a:r>
            <a:endParaRPr lang="en-US" dirty="0"/>
          </a:p>
          <a:p>
            <a:pPr>
              <a:lnSpc>
                <a:spcPct val="80000"/>
              </a:lnSpc>
            </a:pPr>
            <a:r>
              <a:rPr lang="en-AU" dirty="0">
                <a:cs typeface="Calibri"/>
              </a:rPr>
              <a:t>Senior management would now like to review the organisations IT systems and assets to make sure they are not still vulnerable.</a:t>
            </a:r>
            <a:endParaRPr lang="en-AU" dirty="0"/>
          </a:p>
          <a:p>
            <a:endParaRPr lang="en-AU" dirty="0">
              <a:ea typeface="Calibri"/>
            </a:endParaRPr>
          </a:p>
        </p:txBody>
      </p:sp>
      <p:sp>
        <p:nvSpPr>
          <p:cNvPr id="24" name="Content Placeholder 23">
            <a:extLst>
              <a:ext uri="{FF2B5EF4-FFF2-40B4-BE49-F238E27FC236}">
                <a16:creationId xmlns:a16="http://schemas.microsoft.com/office/drawing/2014/main" id="{52FF5FE2-8A21-F405-8630-339D616B334F}"/>
              </a:ext>
            </a:extLst>
          </p:cNvPr>
          <p:cNvSpPr>
            <a:spLocks noGrp="1"/>
          </p:cNvSpPr>
          <p:nvPr>
            <p:ph sz="quarter" idx="19"/>
          </p:nvPr>
        </p:nvSpPr>
        <p:spPr>
          <a:xfrm>
            <a:off x="6190638" y="2305050"/>
            <a:ext cx="5400000" cy="4105804"/>
          </a:xfrm>
        </p:spPr>
        <p:txBody>
          <a:bodyPr vert="horz" lIns="91440" tIns="45720" rIns="91440" bIns="45720" rtlCol="0" anchor="t">
            <a:normAutofit fontScale="92500" lnSpcReduction="20000"/>
          </a:bodyPr>
          <a:lstStyle/>
          <a:p>
            <a:r>
              <a:rPr lang="en-AU" sz="2200" b="1" dirty="0">
                <a:cs typeface="Calibri"/>
              </a:rPr>
              <a:t>Discussion points</a:t>
            </a:r>
          </a:p>
          <a:p>
            <a:pPr marL="457200" indent="-457200">
              <a:buFont typeface="+mj-lt"/>
              <a:buAutoNum type="arabicPeriod"/>
            </a:pPr>
            <a:r>
              <a:rPr lang="en-AU">
                <a:cs typeface="Calibri"/>
              </a:rPr>
              <a:t>Who is responsible for the recovery, maintaining and hardening your IT systems and how do you support them?</a:t>
            </a:r>
            <a:endParaRPr lang="en-AU"/>
          </a:p>
          <a:p>
            <a:pPr marL="457200" indent="-457200">
              <a:buAutoNum type="arabicPeriod"/>
            </a:pPr>
            <a:r>
              <a:rPr lang="en-AU">
                <a:cs typeface="Calibri"/>
              </a:rPr>
              <a:t>Do you understand the key vulnerabilities within and surrounding your adjacent systems?</a:t>
            </a:r>
            <a:endParaRPr lang="en-AU"/>
          </a:p>
          <a:p>
            <a:pPr marL="457200" indent="-457200">
              <a:buAutoNum type="arabicPeriod"/>
            </a:pPr>
            <a:r>
              <a:rPr lang="en-AU">
                <a:cs typeface="Calibri"/>
              </a:rPr>
              <a:t>Are there any impediments when updating obsolete IT assets? E.g. Lack of funding, customisation needs etc. How will these impediments be managed?</a:t>
            </a:r>
            <a:endParaRPr lang="en-AU"/>
          </a:p>
          <a:p>
            <a:pPr marL="457200" indent="-457200">
              <a:buAutoNum type="arabicPeriod"/>
            </a:pPr>
            <a:r>
              <a:rPr lang="en-AU">
                <a:cs typeface="Calibri"/>
              </a:rPr>
              <a:t>When IT assets are updated, who is responsible for updating your network diagram or response plans to capture any changes?</a:t>
            </a:r>
            <a:endParaRPr lang="en-AU"/>
          </a:p>
          <a:p>
            <a:pPr marL="457200" indent="-457200">
              <a:buAutoNum type="arabicPeriod"/>
            </a:pPr>
            <a:endParaRPr lang="en-AU" dirty="0">
              <a:ea typeface="Calibri"/>
            </a:endParaRPr>
          </a:p>
        </p:txBody>
      </p:sp>
      <p:sp>
        <p:nvSpPr>
          <p:cNvPr id="4" name="Slide Number Placeholder 3">
            <a:extLst>
              <a:ext uri="{FF2B5EF4-FFF2-40B4-BE49-F238E27FC236}">
                <a16:creationId xmlns:a16="http://schemas.microsoft.com/office/drawing/2014/main" id="{EE7118E9-DC72-C38A-CABB-36625BEFCC80}"/>
              </a:ext>
            </a:extLst>
          </p:cNvPr>
          <p:cNvSpPr>
            <a:spLocks noGrp="1"/>
          </p:cNvSpPr>
          <p:nvPr>
            <p:ph type="sldNum" sz="quarter" idx="22"/>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4266541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6: </a:t>
            </a:r>
            <a:r>
              <a:rPr lang="en-AU" b="0" dirty="0"/>
              <a:t>Cyber insurance</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t>Recovery from a ransomware attack can be complex and costly for organisations. </a:t>
            </a:r>
          </a:p>
          <a:p>
            <a:r>
              <a:rPr lang="en-AU" dirty="0">
                <a:cs typeface="Calibri"/>
              </a:rPr>
              <a:t>Although it cannot prevent </a:t>
            </a:r>
            <a:r>
              <a:rPr lang="en-AU" dirty="0" smtClean="0">
                <a:cs typeface="Calibri"/>
              </a:rPr>
              <a:t>cyber attacks</a:t>
            </a:r>
            <a:r>
              <a:rPr lang="en-AU" dirty="0">
                <a:cs typeface="Calibri"/>
              </a:rPr>
              <a:t>, cyber insurance can help to speed up recovery time in the event of a cyber incident.</a:t>
            </a:r>
            <a:endParaRPr lang="en-AU" dirty="0">
              <a:ea typeface="Calibri"/>
              <a:cs typeface="Calibri"/>
            </a:endParaRPr>
          </a:p>
        </p:txBody>
      </p:sp>
      <p:sp>
        <p:nvSpPr>
          <p:cNvPr id="24" name="Content Placeholder 23"/>
          <p:cNvSpPr>
            <a:spLocks noGrp="1"/>
          </p:cNvSpPr>
          <p:nvPr>
            <p:ph sz="quarter" idx="19"/>
          </p:nvPr>
        </p:nvSpPr>
        <p:spPr>
          <a:xfrm>
            <a:off x="6190638" y="2271183"/>
            <a:ext cx="5400000" cy="3830638"/>
          </a:xfrm>
        </p:spPr>
        <p:txBody>
          <a:bodyPr vert="horz" lIns="91440" tIns="45720" rIns="91440" bIns="45720" rtlCol="0" anchor="t">
            <a:normAutofit/>
          </a:bodyPr>
          <a:lstStyle/>
          <a:p>
            <a:r>
              <a:rPr lang="en-AU" b="1" dirty="0"/>
              <a:t>Discussion points</a:t>
            </a:r>
          </a:p>
          <a:p>
            <a:pPr marL="457200" indent="-457200">
              <a:buFont typeface="+mj-lt"/>
              <a:buAutoNum type="arabicPeriod"/>
            </a:pPr>
            <a:r>
              <a:rPr lang="en-AU" dirty="0"/>
              <a:t>Have you considered the benefits and drawbacks of cyber insurance?</a:t>
            </a:r>
          </a:p>
          <a:p>
            <a:pPr marL="457200" indent="-457200">
              <a:buFont typeface="+mj-lt"/>
              <a:buAutoNum type="arabicPeriod"/>
            </a:pPr>
            <a:r>
              <a:rPr lang="en-AU" dirty="0">
                <a:cs typeface="Calibri"/>
              </a:rPr>
              <a:t>What key questions will you want to know from any potential insurance provider?</a:t>
            </a:r>
            <a:endParaRPr lang="en-AU" dirty="0">
              <a:ea typeface="Calibri"/>
              <a:cs typeface="Calibri"/>
            </a:endParaRPr>
          </a:p>
          <a:p>
            <a:pPr marL="457200" indent="-457200">
              <a:buFont typeface="+mj-lt"/>
              <a:buAutoNum type="arabicPeriod"/>
            </a:pPr>
            <a:r>
              <a:rPr lang="en-AU" dirty="0"/>
              <a:t>Who in your organisation will you bring together to assess a potential insurance policy?</a:t>
            </a:r>
          </a:p>
        </p:txBody>
      </p:sp>
      <p:sp>
        <p:nvSpPr>
          <p:cNvPr id="4" name="Slide Number Placeholder 3"/>
          <p:cNvSpPr>
            <a:spLocks noGrp="1"/>
          </p:cNvSpPr>
          <p:nvPr>
            <p:ph type="sldNum" sz="quarter" idx="22"/>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3101619864"/>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2.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3.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BN88057260</Template>
  <TotalTime>933</TotalTime>
  <Words>1267</Words>
  <Application>Microsoft Office PowerPoint</Application>
  <PresentationFormat>Widescreen</PresentationFormat>
  <Paragraphs>95</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MrEavesXLModOT-Bold</vt:lpstr>
      <vt:lpstr>MrEavesXLModOT-Reg</vt:lpstr>
      <vt:lpstr>Office Theme</vt:lpstr>
      <vt:lpstr>Cyber security exercise</vt:lpstr>
      <vt:lpstr>Principles of exercising</vt:lpstr>
      <vt:lpstr>Start exercise</vt:lpstr>
      <vt:lpstr>Inject 1: Major supplier</vt:lpstr>
      <vt:lpstr>Inject 2: Ransomware propagation</vt:lpstr>
      <vt:lpstr>Inject 3: Ransom demands</vt:lpstr>
      <vt:lpstr>Inject 4: Ransomware removal</vt:lpstr>
      <vt:lpstr>Inject 5: System recovery</vt:lpstr>
      <vt:lpstr>Inject 6: Cyber insurance</vt:lpstr>
      <vt:lpstr>Inject 7: Sensitive information disclosed</vt:lpstr>
      <vt:lpstr>Discussion outcomes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88</cp:revision>
  <dcterms:created xsi:type="dcterms:W3CDTF">2024-09-17T23:26:14Z</dcterms:created>
  <dcterms:modified xsi:type="dcterms:W3CDTF">2025-06-19T06:09:42Z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