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6" r:id="rId5"/>
    <p:sldId id="265" r:id="rId6"/>
    <p:sldId id="276" r:id="rId7"/>
    <p:sldId id="275" r:id="rId8"/>
    <p:sldId id="272" r:id="rId9"/>
    <p:sldId id="273" r:id="rId10"/>
    <p:sldId id="274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pos="438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C27BE5C-B580-F002-6041-666DC95B3B52}" name="Li, Shannon MS" initials="LS" userId="S::shannon.li@defence.gov.au::a8acffef-deef-4eee-9f44-199d7e127dd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6FE"/>
    <a:srgbClr val="000000"/>
    <a:srgbClr val="001D44"/>
    <a:srgbClr val="80C58C"/>
    <a:srgbClr val="F58146"/>
    <a:srgbClr val="F50C46"/>
    <a:srgbClr val="E04964"/>
    <a:srgbClr val="4151A3"/>
    <a:srgbClr val="00B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CD4D67-F683-4A7D-89DA-7A6068112488}" v="5" dt="2025-05-05T01:52:04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5907" autoAdjust="0"/>
  </p:normalViewPr>
  <p:slideViewPr>
    <p:cSldViewPr snapToGrid="0">
      <p:cViewPr varScale="1">
        <p:scale>
          <a:sx n="160" d="100"/>
          <a:sy n="160" d="100"/>
        </p:scale>
        <p:origin x="332" y="88"/>
      </p:cViewPr>
      <p:guideLst>
        <p:guide orient="horz" pos="187"/>
        <p:guide pos="7242"/>
        <p:guide pos="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yle, Josh MR 2" userId="S::josh.boyle2@defence.gov.au::0c723b92-23be-49c8-bcb6-0bf5ff9aa284" providerId="AD" clId="Web-{40CD4D67-F683-4A7D-89DA-7A6068112488}"/>
    <pc:docChg chg="modSld">
      <pc:chgData name="Boyle, Josh MR 2" userId="S::josh.boyle2@defence.gov.au::0c723b92-23be-49c8-bcb6-0bf5ff9aa284" providerId="AD" clId="Web-{40CD4D67-F683-4A7D-89DA-7A6068112488}" dt="2025-05-05T01:51:52.093" v="5" actId="20577"/>
      <pc:docMkLst>
        <pc:docMk/>
      </pc:docMkLst>
      <pc:sldChg chg="modSp">
        <pc:chgData name="Boyle, Josh MR 2" userId="S::josh.boyle2@defence.gov.au::0c723b92-23be-49c8-bcb6-0bf5ff9aa284" providerId="AD" clId="Web-{40CD4D67-F683-4A7D-89DA-7A6068112488}" dt="2025-05-05T01:49:52.011" v="1" actId="20577"/>
        <pc:sldMkLst>
          <pc:docMk/>
          <pc:sldMk cId="3470091478" sldId="265"/>
        </pc:sldMkLst>
        <pc:spChg chg="mod">
          <ac:chgData name="Boyle, Josh MR 2" userId="S::josh.boyle2@defence.gov.au::0c723b92-23be-49c8-bcb6-0bf5ff9aa284" providerId="AD" clId="Web-{40CD4D67-F683-4A7D-89DA-7A6068112488}" dt="2025-05-05T01:49:52.011" v="1" actId="20577"/>
          <ac:spMkLst>
            <pc:docMk/>
            <pc:sldMk cId="3470091478" sldId="265"/>
            <ac:spMk id="24" creationId="{00000000-0000-0000-0000-000000000000}"/>
          </ac:spMkLst>
        </pc:spChg>
      </pc:sldChg>
      <pc:sldChg chg="modSp modCm">
        <pc:chgData name="Boyle, Josh MR 2" userId="S::josh.boyle2@defence.gov.au::0c723b92-23be-49c8-bcb6-0bf5ff9aa284" providerId="AD" clId="Web-{40CD4D67-F683-4A7D-89DA-7A6068112488}" dt="2025-05-05T01:50:15.214" v="2" actId="20577"/>
        <pc:sldMkLst>
          <pc:docMk/>
          <pc:sldMk cId="2534990288" sldId="273"/>
        </pc:sldMkLst>
        <pc:spChg chg="mod">
          <ac:chgData name="Boyle, Josh MR 2" userId="S::josh.boyle2@defence.gov.au::0c723b92-23be-49c8-bcb6-0bf5ff9aa284" providerId="AD" clId="Web-{40CD4D67-F683-4A7D-89DA-7A6068112488}" dt="2025-05-05T01:50:15.214" v="2" actId="20577"/>
          <ac:spMkLst>
            <pc:docMk/>
            <pc:sldMk cId="2534990288" sldId="273"/>
            <ac:spMk id="2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Boyle, Josh MR 2" userId="S::josh.boyle2@defence.gov.au::0c723b92-23be-49c8-bcb6-0bf5ff9aa284" providerId="AD" clId="Web-{40CD4D67-F683-4A7D-89DA-7A6068112488}" dt="2025-05-05T01:50:15.214" v="2" actId="20577"/>
              <pc2:cmMkLst xmlns:pc2="http://schemas.microsoft.com/office/powerpoint/2019/9/main/command">
                <pc:docMk/>
                <pc:sldMk cId="2534990288" sldId="273"/>
                <pc2:cmMk id="{F82957E0-0E86-4361-9E84-BE372D914B84}"/>
              </pc2:cmMkLst>
            </pc226:cmChg>
          </p:ext>
        </pc:extLst>
      </pc:sldChg>
      <pc:sldChg chg="modSp modCm">
        <pc:chgData name="Boyle, Josh MR 2" userId="S::josh.boyle2@defence.gov.au::0c723b92-23be-49c8-bcb6-0bf5ff9aa284" providerId="AD" clId="Web-{40CD4D67-F683-4A7D-89DA-7A6068112488}" dt="2025-05-05T01:51:52.093" v="5" actId="20577"/>
        <pc:sldMkLst>
          <pc:docMk/>
          <pc:sldMk cId="2994646064" sldId="274"/>
        </pc:sldMkLst>
        <pc:spChg chg="mod">
          <ac:chgData name="Boyle, Josh MR 2" userId="S::josh.boyle2@defence.gov.au::0c723b92-23be-49c8-bcb6-0bf5ff9aa284" providerId="AD" clId="Web-{40CD4D67-F683-4A7D-89DA-7A6068112488}" dt="2025-05-05T01:51:52.093" v="5" actId="20577"/>
          <ac:spMkLst>
            <pc:docMk/>
            <pc:sldMk cId="2994646064" sldId="274"/>
            <ac:spMk id="2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Boyle, Josh MR 2" userId="S::josh.boyle2@defence.gov.au::0c723b92-23be-49c8-bcb6-0bf5ff9aa284" providerId="AD" clId="Web-{40CD4D67-F683-4A7D-89DA-7A6068112488}" dt="2025-05-05T01:51:52.093" v="5" actId="20577"/>
              <pc2:cmMkLst xmlns:pc2="http://schemas.microsoft.com/office/powerpoint/2019/9/main/command">
                <pc:docMk/>
                <pc:sldMk cId="2994646064" sldId="274"/>
                <pc2:cmMk id="{885361AF-D614-4466-905F-328305AA5935}"/>
              </pc2:cmMkLst>
            </pc226:cmChg>
          </p:ext>
        </pc:extLst>
      </pc:sldChg>
    </pc:docChg>
  </pc:docChgLst>
  <pc:docChgLst>
    <pc:chgData name="Boyle, Josh MR 2" userId="S::josh.boyle2@defence.gov.au::0c723b92-23be-49c8-bcb6-0bf5ff9aa284" providerId="AD" clId="Web-{25F529A7-EBF7-20F2-F3FF-C6CC64DE4E40}"/>
    <pc:docChg chg="modSld">
      <pc:chgData name="Boyle, Josh MR 2" userId="S::josh.boyle2@defence.gov.au::0c723b92-23be-49c8-bcb6-0bf5ff9aa284" providerId="AD" clId="Web-{25F529A7-EBF7-20F2-F3FF-C6CC64DE4E40}" dt="2025-04-29T03:52:38.315" v="16" actId="20577"/>
      <pc:docMkLst>
        <pc:docMk/>
      </pc:docMkLst>
      <pc:sldChg chg="modSp">
        <pc:chgData name="Boyle, Josh MR 2" userId="S::josh.boyle2@defence.gov.au::0c723b92-23be-49c8-bcb6-0bf5ff9aa284" providerId="AD" clId="Web-{25F529A7-EBF7-20F2-F3FF-C6CC64DE4E40}" dt="2025-04-29T03:48:11.797" v="1" actId="20577"/>
        <pc:sldMkLst>
          <pc:docMk/>
          <pc:sldMk cId="1316661277" sldId="262"/>
        </pc:sldMkLst>
        <pc:spChg chg="mod">
          <ac:chgData name="Boyle, Josh MR 2" userId="S::josh.boyle2@defence.gov.au::0c723b92-23be-49c8-bcb6-0bf5ff9aa284" providerId="AD" clId="Web-{25F529A7-EBF7-20F2-F3FF-C6CC64DE4E40}" dt="2025-04-29T03:48:11.797" v="1" actId="20577"/>
          <ac:spMkLst>
            <pc:docMk/>
            <pc:sldMk cId="1316661277" sldId="262"/>
            <ac:spMk id="6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25F529A7-EBF7-20F2-F3FF-C6CC64DE4E40}" dt="2025-04-29T03:50:19.033" v="15" actId="20577"/>
        <pc:sldMkLst>
          <pc:docMk/>
          <pc:sldMk cId="3470091478" sldId="265"/>
        </pc:sldMkLst>
        <pc:spChg chg="mod">
          <ac:chgData name="Boyle, Josh MR 2" userId="S::josh.boyle2@defence.gov.au::0c723b92-23be-49c8-bcb6-0bf5ff9aa284" providerId="AD" clId="Web-{25F529A7-EBF7-20F2-F3FF-C6CC64DE4E40}" dt="2025-04-29T03:49:51.517" v="11" actId="20577"/>
          <ac:spMkLst>
            <pc:docMk/>
            <pc:sldMk cId="3470091478" sldId="265"/>
            <ac:spMk id="23" creationId="{00000000-0000-0000-0000-000000000000}"/>
          </ac:spMkLst>
        </pc:spChg>
        <pc:spChg chg="mod">
          <ac:chgData name="Boyle, Josh MR 2" userId="S::josh.boyle2@defence.gov.au::0c723b92-23be-49c8-bcb6-0bf5ff9aa284" providerId="AD" clId="Web-{25F529A7-EBF7-20F2-F3FF-C6CC64DE4E40}" dt="2025-04-29T03:50:19.033" v="15" actId="20577"/>
          <ac:spMkLst>
            <pc:docMk/>
            <pc:sldMk cId="3470091478" sldId="265"/>
            <ac:spMk id="24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25F529A7-EBF7-20F2-F3FF-C6CC64DE4E40}" dt="2025-04-29T03:48:22.797" v="4" actId="14100"/>
        <pc:sldMkLst>
          <pc:docMk/>
          <pc:sldMk cId="254698354" sldId="270"/>
        </pc:sldMkLst>
        <pc:spChg chg="mod">
          <ac:chgData name="Boyle, Josh MR 2" userId="S::josh.boyle2@defence.gov.au::0c723b92-23be-49c8-bcb6-0bf5ff9aa284" providerId="AD" clId="Web-{25F529A7-EBF7-20F2-F3FF-C6CC64DE4E40}" dt="2025-04-29T03:48:16.188" v="2" actId="14100"/>
          <ac:spMkLst>
            <pc:docMk/>
            <pc:sldMk cId="254698354" sldId="270"/>
            <ac:spMk id="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25F529A7-EBF7-20F2-F3FF-C6CC64DE4E40}" dt="2025-04-29T03:48:22.797" v="4" actId="14100"/>
          <ac:spMkLst>
            <pc:docMk/>
            <pc:sldMk cId="254698354" sldId="270"/>
            <ac:spMk id="3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25F529A7-EBF7-20F2-F3FF-C6CC64DE4E40}" dt="2025-04-29T03:49:14.891" v="9" actId="20577"/>
        <pc:sldMkLst>
          <pc:docMk/>
          <pc:sldMk cId="2513936866" sldId="272"/>
        </pc:sldMkLst>
        <pc:spChg chg="mod">
          <ac:chgData name="Boyle, Josh MR 2" userId="S::josh.boyle2@defence.gov.au::0c723b92-23be-49c8-bcb6-0bf5ff9aa284" providerId="AD" clId="Web-{25F529A7-EBF7-20F2-F3FF-C6CC64DE4E40}" dt="2025-04-29T03:49:14.891" v="9" actId="20577"/>
          <ac:spMkLst>
            <pc:docMk/>
            <pc:sldMk cId="2513936866" sldId="272"/>
            <ac:spMk id="24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25F529A7-EBF7-20F2-F3FF-C6CC64DE4E40}" dt="2025-04-29T03:52:38.315" v="16" actId="20577"/>
        <pc:sldMkLst>
          <pc:docMk/>
          <pc:sldMk cId="2534990288" sldId="273"/>
        </pc:sldMkLst>
        <pc:spChg chg="mod">
          <ac:chgData name="Boyle, Josh MR 2" userId="S::josh.boyle2@defence.gov.au::0c723b92-23be-49c8-bcb6-0bf5ff9aa284" providerId="AD" clId="Web-{25F529A7-EBF7-20F2-F3FF-C6CC64DE4E40}" dt="2025-04-29T03:52:38.315" v="16" actId="20577"/>
          <ac:spMkLst>
            <pc:docMk/>
            <pc:sldMk cId="2534990288" sldId="273"/>
            <ac:spMk id="23" creationId="{00000000-0000-0000-0000-000000000000}"/>
          </ac:spMkLst>
        </pc:spChg>
        <pc:spChg chg="mod">
          <ac:chgData name="Boyle, Josh MR 2" userId="S::josh.boyle2@defence.gov.au::0c723b92-23be-49c8-bcb6-0bf5ff9aa284" providerId="AD" clId="Web-{25F529A7-EBF7-20F2-F3FF-C6CC64DE4E40}" dt="2025-04-29T03:49:19.376" v="10" actId="20577"/>
          <ac:spMkLst>
            <pc:docMk/>
            <pc:sldMk cId="2534990288" sldId="273"/>
            <ac:spMk id="24" creationId="{00000000-0000-0000-0000-000000000000}"/>
          </ac:spMkLst>
        </pc:spChg>
      </pc:sldChg>
    </pc:docChg>
  </pc:docChgLst>
  <pc:docChgLst>
    <pc:chgData name="Li, Shannon MS" userId="S::shannon.li@defence.gov.au::a8acffef-deef-4eee-9f44-199d7e127dda" providerId="AD" clId="Web-{5A813B55-44EF-6472-40B1-42AED1705409}"/>
    <pc:docChg chg="mod">
      <pc:chgData name="Li, Shannon MS" userId="S::shannon.li@defence.gov.au::a8acffef-deef-4eee-9f44-199d7e127dda" providerId="AD" clId="Web-{5A813B55-44EF-6472-40B1-42AED1705409}" dt="2025-05-02T06:59:51.920" v="0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487A0-7D9C-4455-B7DF-8D29F57DFF77}" type="datetime1">
              <a:rPr lang="en-AU" smtClean="0"/>
              <a:t>18/06/2025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569DE-29C3-4083-B27B-7457DA469A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28952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17660-0E2B-411B-A97F-6BF722E4C5F9}" type="datetime1">
              <a:rPr lang="en-AU" smtClean="0"/>
              <a:t>18/06/2025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B3730-EC5E-1F4B-B3A5-64A37EF4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774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Finish the exercise by discussing and collating what you learned, how your understanding of this type of threat has changed and what processes you might update as a result.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64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1" y="0"/>
            <a:ext cx="514349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2709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7B0-B1D1-43C8-8974-33F01A21EC32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566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383" y="-6824"/>
            <a:ext cx="5148617" cy="6864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6838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" y="0"/>
            <a:ext cx="12181749" cy="68562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377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4" y="0"/>
            <a:ext cx="12181748" cy="68562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874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39"/>
            <a:ext cx="12193200" cy="108648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7840690C-5866-438B-9AD6-A5817D622AFE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7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378386" cy="6858000"/>
          </a:xfrm>
          <a:prstGeom prst="rect">
            <a:avLst/>
          </a:prstGeom>
        </p:spPr>
      </p:pic>
      <p:sp>
        <p:nvSpPr>
          <p:cNvPr id="16" name="Content Placeholder 5"/>
          <p:cNvSpPr>
            <a:spLocks noGrp="1"/>
          </p:cNvSpPr>
          <p:nvPr>
            <p:ph sz="quarter" idx="17"/>
          </p:nvPr>
        </p:nvSpPr>
        <p:spPr>
          <a:xfrm>
            <a:off x="1587843" y="2305050"/>
            <a:ext cx="10002795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7" name="Title 3"/>
          <p:cNvSpPr>
            <a:spLocks noGrp="1"/>
          </p:cNvSpPr>
          <p:nvPr>
            <p:ph type="title"/>
          </p:nvPr>
        </p:nvSpPr>
        <p:spPr>
          <a:xfrm>
            <a:off x="1587843" y="1264329"/>
            <a:ext cx="10002795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2EBA9B4-4585-4337-B797-7AE573D1CC7C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1587843" y="6404576"/>
            <a:ext cx="102230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8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3"/>
            <a:ext cx="12193200" cy="1086480"/>
          </a:xfrm>
          <a:prstGeom prst="rect">
            <a:avLst/>
          </a:prstGeom>
        </p:spPr>
      </p:pic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D45E206D-AFCE-4821-800F-8E47CBDE96A4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5F10CE7-5249-494F-98C5-B7958C8CCFBD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40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8ADA8696-60C5-4851-AC1E-4531DB419813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47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334FAE-9AE8-53A2-37C0-741D7B834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51" y="365125"/>
            <a:ext cx="110003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Heading 1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A055835-5A29-44DC-0FFD-8A32EBF03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18588" y="6404576"/>
            <a:ext cx="988771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418814-5937-4A1A-99B1-4D93710C2B08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21EB113-AC25-B518-3322-01E8FE6E7D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132" y="6404576"/>
            <a:ext cx="618506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latin typeface="+mn-lt"/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590251" y="6404576"/>
            <a:ext cx="10223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rEavesXLModOT-Reg" panose="020B0603060502020204" pitchFamily="34" charset="0"/>
              </a:defRPr>
            </a:lvl1pPr>
          </a:lstStyle>
          <a:p>
            <a:r>
              <a:rPr lang="en-AU" dirty="0">
                <a:latin typeface="MrEavesXLModOT-Bold" panose="020B0803060502020204" pitchFamily="34" charset="0"/>
              </a:rPr>
              <a:t>cyber</a:t>
            </a:r>
            <a:r>
              <a:rPr lang="en-AU" dirty="0"/>
              <a:t>.gov.au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90251" y="1825625"/>
            <a:ext cx="1100038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472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1" r:id="rId3"/>
    <p:sldLayoutId id="2147483667" r:id="rId4"/>
    <p:sldLayoutId id="2147483650" r:id="rId5"/>
    <p:sldLayoutId id="2147483662" r:id="rId6"/>
    <p:sldLayoutId id="2147483652" r:id="rId7"/>
    <p:sldLayoutId id="2147483663" r:id="rId8"/>
    <p:sldLayoutId id="2147483665" r:id="rId9"/>
    <p:sldLayoutId id="2147483664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1200"/>
        </a:spcAft>
        <a:buFontTx/>
        <a:buNone/>
        <a:defRPr lang="en-US" sz="2000" b="0" kern="1200" baseline="0" dirty="0" smtClean="0">
          <a:solidFill>
            <a:srgbClr val="000000"/>
          </a:solidFill>
          <a:effectLst/>
          <a:latin typeface="+mj-lt"/>
          <a:ea typeface="+mn-ea"/>
          <a:cs typeface="Calibri" panose="020F0502020204030204" pitchFamily="34" charset="0"/>
        </a:defRPr>
      </a:lvl1pPr>
      <a:lvl2pPr marL="360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2pPr>
      <a:lvl3pPr marL="576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3pPr>
      <a:lvl4pPr marL="792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latin typeface="+mn-lt"/>
          <a:ea typeface="+mn-ea"/>
          <a:cs typeface="+mn-cs"/>
        </a:defRPr>
      </a:lvl4pPr>
      <a:lvl5pPr marL="1008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6"/>
        </a:buClr>
        <a:buFont typeface="Arial" panose="020B0604020202020204" pitchFamily="34" charset="0"/>
        <a:buChar char="•"/>
        <a:defRPr lang="en-US" sz="18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590250" y="5096786"/>
            <a:ext cx="6786733" cy="846813"/>
          </a:xfrm>
        </p:spPr>
        <p:txBody>
          <a:bodyPr/>
          <a:lstStyle/>
          <a:p>
            <a:r>
              <a:rPr lang="en-AU" dirty="0"/>
              <a:t>Operational Technology (OT)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0251" y="4039263"/>
            <a:ext cx="6786733" cy="1371600"/>
          </a:xfrm>
        </p:spPr>
        <p:txBody>
          <a:bodyPr/>
          <a:lstStyle/>
          <a:p>
            <a:r>
              <a:rPr lang="en-AU" dirty="0" smtClean="0"/>
              <a:t>Cyber security </a:t>
            </a:r>
            <a:r>
              <a:rPr lang="en-AU" dirty="0"/>
              <a:t>exercise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>
                <a:latin typeface="+mn-lt"/>
              </a:rPr>
              <a:t>cyber.gov.au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71" y="2334333"/>
            <a:ext cx="3661710" cy="194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81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599776" y="1085353"/>
            <a:ext cx="7765748" cy="974212"/>
          </a:xfrm>
        </p:spPr>
        <p:txBody>
          <a:bodyPr/>
          <a:lstStyle/>
          <a:p>
            <a:r>
              <a:rPr lang="en-AU" dirty="0"/>
              <a:t>Principles of exercising</a:t>
            </a:r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590250" y="2034639"/>
            <a:ext cx="9584990" cy="73412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2000" b="0" kern="1200" baseline="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Calibri" panose="020F0502020204030204" pitchFamily="34" charset="0"/>
              </a:defRPr>
            </a:lvl1pPr>
            <a:lvl2pPr marL="360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2pPr>
            <a:lvl3pPr marL="576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3pPr>
            <a:lvl4pPr marL="792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008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Establish the level of cyber resilience and preparedness your plans provide</a:t>
            </a:r>
            <a:br>
              <a:rPr lang="en-AU" dirty="0"/>
            </a:br>
            <a:r>
              <a:rPr lang="en-AU" dirty="0"/>
              <a:t>and </a:t>
            </a:r>
            <a:r>
              <a:rPr lang="en-AU" b="1" dirty="0"/>
              <a:t>identify where gaps may exist</a:t>
            </a:r>
            <a:r>
              <a:rPr lang="en-AU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/>
              <a:t>Develop response plans </a:t>
            </a:r>
            <a:r>
              <a:rPr lang="en-AU" dirty="0"/>
              <a:t>and crisis coordination by testing them in a realistic scenario.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Build trusted relationships and </a:t>
            </a:r>
            <a:r>
              <a:rPr lang="en-AU" b="1" dirty="0"/>
              <a:t>develop shared understanding</a:t>
            </a:r>
            <a:r>
              <a:rPr lang="en-AU" dirty="0"/>
              <a:t> between key stakeholders before an actual incident.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Prepare</a:t>
            </a:r>
            <a:r>
              <a:rPr lang="en-AU" dirty="0">
                <a:cs typeface="Calibri"/>
              </a:rPr>
              <a:t> and train key </a:t>
            </a:r>
            <a:r>
              <a:rPr lang="en-AU" b="1" dirty="0">
                <a:cs typeface="Calibri"/>
              </a:rPr>
              <a:t>staff at all levels </a:t>
            </a:r>
            <a:r>
              <a:rPr lang="en-AU" dirty="0">
                <a:cs typeface="Calibri"/>
              </a:rPr>
              <a:t>to practice incident response, recovery and decision-making in a risk-free environment.</a:t>
            </a:r>
            <a:endParaRPr lang="en-AU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Operate in a </a:t>
            </a:r>
            <a:r>
              <a:rPr lang="en-AU" b="1" dirty="0">
                <a:cs typeface="Calibri"/>
              </a:rPr>
              <a:t>no-fault environment</a:t>
            </a:r>
            <a:r>
              <a:rPr lang="en-AU" dirty="0">
                <a:cs typeface="Calibri"/>
              </a:rPr>
              <a:t> to check and test </a:t>
            </a:r>
            <a:r>
              <a:rPr lang="en-AU" dirty="0" smtClean="0">
                <a:cs typeface="Calibri"/>
              </a:rPr>
              <a:t>cyber security </a:t>
            </a:r>
            <a:r>
              <a:rPr lang="en-AU" dirty="0">
                <a:cs typeface="Calibri"/>
              </a:rPr>
              <a:t>incident response plans and crisis coordination structures.</a:t>
            </a:r>
            <a:endParaRPr lang="en-A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0091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662021" y="2121913"/>
            <a:ext cx="9503059" cy="369993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AU" dirty="0"/>
              <a:t>This scenario explores an incident in which an adversary has performed a ransomware attack on your organisation’s IT systems that has forced you to halt all operations within your OT systems.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OT is the use of hardware and software that manages the accessibility, security and safety of industrial equipment and critical infrastructure.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Examples of industries that utilise OT include oil and gas, power and utilities, chemical manufacturing, water, healthcare and waste management.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Using this exercise, your organisation should discuss how to design a secure OT environment and how to prevent future cyber incidents.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599776" y="1085353"/>
            <a:ext cx="7765748" cy="974212"/>
          </a:xfrm>
        </p:spPr>
        <p:txBody>
          <a:bodyPr/>
          <a:lstStyle/>
          <a:p>
            <a:r>
              <a:rPr lang="en-AU" dirty="0" smtClean="0"/>
              <a:t>Start exercise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304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1: </a:t>
            </a:r>
            <a:r>
              <a:rPr lang="en-AU" b="0" dirty="0"/>
              <a:t>System design and visibility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AU" dirty="0">
                <a:cs typeface="Calibri"/>
              </a:rPr>
              <a:t>Your organisation has recently experienced a ransomware attack on your IT networks and to prevent the adversary from pivoting to your OT systems, all operations were halted. </a:t>
            </a:r>
          </a:p>
          <a:p>
            <a:r>
              <a:rPr lang="en-AU" dirty="0">
                <a:cs typeface="Calibri"/>
              </a:rPr>
              <a:t>Upon investigation of the attack, it was discovered that an employee downloaded a suspicious file that contained malware and infected your IT networks. </a:t>
            </a:r>
          </a:p>
          <a:p>
            <a:r>
              <a:rPr lang="en-AU" dirty="0">
                <a:cs typeface="Calibri"/>
              </a:rPr>
              <a:t>This attack caused major financial loss for your organisation and key stakeholders demanded a strategy must be implemented to prevent further incidents. </a:t>
            </a:r>
          </a:p>
          <a:p>
            <a:r>
              <a:rPr lang="en-AU" dirty="0">
                <a:cs typeface="Calibri"/>
              </a:rPr>
              <a:t>Your CISO has asked you to perform a review of your organisation’s network structure to gain a further understanding of the potential impact of this attack had the adversary pivoted to your OT systems.</a:t>
            </a:r>
            <a:endParaRPr lang="en-AU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97735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AU" sz="2200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Have you established a comprehensive network diagram that includes your OT assets?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cs typeface="Calibri"/>
              </a:rPr>
              <a:t>Does your organisation have an </a:t>
            </a:r>
            <a:r>
              <a:rPr lang="en-AU">
                <a:cs typeface="Calibri"/>
              </a:rPr>
              <a:t>up-to-date</a:t>
            </a:r>
            <a:r>
              <a:rPr lang="en-AU" dirty="0">
                <a:cs typeface="Calibri"/>
              </a:rPr>
              <a:t> asset register of all devices within your OT environment?</a:t>
            </a:r>
            <a:endParaRPr lang="en-AU" dirty="0">
              <a:ea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Have you threat modelled your OT systems?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are your organisation’s networks segmented?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 you enforce a one-way flow of communicating data from your OT environment to your IT environment?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885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2: </a:t>
            </a:r>
            <a:r>
              <a:rPr lang="en-AU" b="0" dirty="0"/>
              <a:t>System hardening and vulnerability management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 dirty="0"/>
              <a:t>After gaining an understanding of your operational technology’s networks, you have now been instructed to perform system hardening on your environment. </a:t>
            </a:r>
          </a:p>
          <a:p>
            <a:r>
              <a:rPr lang="en-AU" dirty="0"/>
              <a:t>Now that the attack vectors and a network diagram are established, you should take action to prevent future attacks.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989070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AU" sz="2600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Who is responsible for maintaining and hardening your OT systems and how do you support them?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 you understand the key vulnerabilities within and surrounding your OT and any adjacent systems?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can your organisation reduce its attack surface?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is authentication and authorisation managed for your OT systems?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Does your organisation require remote access to any OT systems?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Is the oversight of your organisation’s OT </a:t>
            </a:r>
            <a:r>
              <a:rPr lang="en-AU" dirty="0" smtClean="0"/>
              <a:t>cyber security </a:t>
            </a:r>
            <a:r>
              <a:rPr lang="en-AU" dirty="0"/>
              <a:t>risks a shared responsibility?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936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3: </a:t>
            </a:r>
            <a:r>
              <a:rPr lang="en-AU" b="0" dirty="0"/>
              <a:t>Procurement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After performing cataloguing and gaining complete visibility of your OT assets, it was discovered that a number of them </a:t>
            </a:r>
            <a:r>
              <a:rPr lang="en-AU">
                <a:cs typeface="Calibri"/>
              </a:rPr>
              <a:t>have reached end of life.</a:t>
            </a:r>
            <a:r>
              <a:rPr lang="en-AU" dirty="0">
                <a:cs typeface="Calibri"/>
              </a:rPr>
              <a:t> </a:t>
            </a:r>
          </a:p>
          <a:p>
            <a:r>
              <a:rPr lang="en-AU" dirty="0"/>
              <a:t>It was decided that new hardware and software should be purchased as alternatives to prevent further attacks.</a:t>
            </a:r>
            <a:endParaRPr lang="en-AU" dirty="0">
              <a:ea typeface="Calibri"/>
              <a:cs typeface="Calibri"/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AU" sz="2200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cs typeface="Calibri"/>
              </a:rPr>
              <a:t>Does a well-known, reputable company and vendor sell your OT hardware and software?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ea typeface="Calibri"/>
                <a:cs typeface="Calibri"/>
              </a:rPr>
              <a:t>Does it offer sufficient options that allow you to configure the devices to satisfy your security preferences?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ea typeface="Calibri"/>
                <a:cs typeface="Calibri"/>
              </a:rPr>
              <a:t>What data will the hardware and software collect and with whom will the data be shared?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ea typeface="Calibri"/>
                <a:cs typeface="Calibri"/>
              </a:rPr>
              <a:t>Do you include caveats to vendors regarding your business’s operational and security requirements for procurements?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990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4: </a:t>
            </a:r>
            <a:r>
              <a:rPr lang="en-AU" b="0" dirty="0"/>
              <a:t>Monitoring and detection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>
                <a:latin typeface="Calibri"/>
                <a:ea typeface="Calibri"/>
                <a:cs typeface="Calibri"/>
              </a:rPr>
              <a:t>Now that your organisation's systems have been hardened, you must have a plan in place to monitor these systems and be well equipped to detect when an attack is occurring. </a:t>
            </a:r>
            <a:endParaRPr lang="en-US"/>
          </a:p>
          <a:p>
            <a:r>
              <a:rPr lang="en-AU" dirty="0"/>
              <a:t>You have been instructed to put systems in place to enable this capability.</a:t>
            </a:r>
            <a:endParaRPr lang="en-AU" dirty="0">
              <a:ea typeface="Calibri"/>
              <a:cs typeface="Calibri"/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409952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ea typeface="Calibri"/>
                <a:cs typeface="Calibri"/>
              </a:rPr>
              <a:t>Are there methods in place for collecting logs?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ea typeface="Calibri"/>
                <a:cs typeface="Calibri"/>
              </a:rPr>
              <a:t>What methods are in place for detecting malware?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ea typeface="Calibri"/>
                <a:cs typeface="Calibri"/>
              </a:rPr>
              <a:t>Do you have a dedicated monitoring environment?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646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7"/>
          </p:nvPr>
        </p:nvSpPr>
        <p:spPr>
          <a:xfrm>
            <a:off x="1587843" y="1995617"/>
            <a:ext cx="10080696" cy="477408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did you learn from running this exercise?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How has your understanding of preventing this type of </a:t>
            </a:r>
            <a:r>
              <a:rPr lang="en-AU" dirty="0" smtClean="0"/>
              <a:t>cyber security </a:t>
            </a:r>
            <a:r>
              <a:rPr lang="en-AU" dirty="0"/>
              <a:t>threat changed?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will you look to change or implement across your organisation?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AU" dirty="0">
                <a:solidFill>
                  <a:schemeClr val="bg1">
                    <a:lumMod val="75000"/>
                  </a:schemeClr>
                </a:solidFill>
              </a:rPr>
            </a:br>
            <a:endParaRPr lang="en-AU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587843" y="846815"/>
            <a:ext cx="10002795" cy="755373"/>
          </a:xfrm>
        </p:spPr>
        <p:txBody>
          <a:bodyPr/>
          <a:lstStyle/>
          <a:p>
            <a:r>
              <a:rPr lang="en-AU" dirty="0"/>
              <a:t>Discussion outcomes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376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4054431"/>
          </a:xfrm>
        </p:spPr>
        <p:txBody>
          <a:bodyPr/>
          <a:lstStyle/>
          <a:p>
            <a:pPr algn="ctr"/>
            <a:r>
              <a:rPr lang="en-AU" dirty="0"/>
              <a:t>End of exercise</a:t>
            </a:r>
            <a:br>
              <a:rPr lang="en-AU" dirty="0"/>
            </a:br>
            <a:r>
              <a:rPr lang="en-AU" sz="2000" b="0" dirty="0">
                <a:solidFill>
                  <a:schemeClr val="bg1"/>
                </a:solidFill>
              </a:rPr>
              <a:t>Thank you for your participation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AU" dirty="0"/>
              <a:t>cyber.gov.au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54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D-ACSC harmonised">
      <a:dk1>
        <a:srgbClr val="072E57"/>
      </a:dk1>
      <a:lt1>
        <a:sysClr val="window" lastClr="FFFFFF"/>
      </a:lt1>
      <a:dk2>
        <a:srgbClr val="072E57"/>
      </a:dk2>
      <a:lt2>
        <a:srgbClr val="F2F2F2"/>
      </a:lt2>
      <a:accent1>
        <a:srgbClr val="006DB7"/>
      </a:accent1>
      <a:accent2>
        <a:srgbClr val="009E88"/>
      </a:accent2>
      <a:accent3>
        <a:srgbClr val="F5AE38"/>
      </a:accent3>
      <a:accent4>
        <a:srgbClr val="ED7A23"/>
      </a:accent4>
      <a:accent5>
        <a:srgbClr val="E92029"/>
      </a:accent5>
      <a:accent6>
        <a:srgbClr val="6950A1"/>
      </a:accent6>
      <a:hlink>
        <a:srgbClr val="00B5D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err="1">
            <a:solidFill>
              <a:srgbClr val="001D44"/>
            </a:solidFill>
            <a:effectLst/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SD-ACSC 16x9 template Aug2024.potx" id="{F60255E0-4108-4FB8-99F3-97122B12182A}" vid="{BC324B17-6CD7-4C56-97E6-108C0A5AA8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829aca-c9e0-4f09-98d9-eb676f2f1066" xsi:nil="true"/>
    <lcf76f155ced4ddcb4097134ff3c332f xmlns="666efb30-2678-4858-b162-983968158e3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24B7F6E302814C8127D1769DAA7DA6" ma:contentTypeVersion="11" ma:contentTypeDescription="Create a new document." ma:contentTypeScope="" ma:versionID="d77aee18283362bbe2556c66cdadb87e">
  <xsd:schema xmlns:xsd="http://www.w3.org/2001/XMLSchema" xmlns:xs="http://www.w3.org/2001/XMLSchema" xmlns:p="http://schemas.microsoft.com/office/2006/metadata/properties" xmlns:ns2="666efb30-2678-4858-b162-983968158e30" xmlns:ns3="13829aca-c9e0-4f09-98d9-eb676f2f1066" targetNamespace="http://schemas.microsoft.com/office/2006/metadata/properties" ma:root="true" ma:fieldsID="ec046cde678e17e5e9c1f726824a44f9" ns2:_="" ns3:_="">
    <xsd:import namespace="666efb30-2678-4858-b162-983968158e30"/>
    <xsd:import namespace="13829aca-c9e0-4f09-98d9-eb676f2f10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6efb30-2678-4858-b162-983968158e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37a99db-23d5-4276-ae15-d2cd0b653f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829aca-c9e0-4f09-98d9-eb676f2f106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8318922-c6a4-4b62-8cfb-2305d889ffd3}" ma:internalName="TaxCatchAll" ma:showField="CatchAllData" ma:web="13829aca-c9e0-4f09-98d9-eb676f2f10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B29175-6C80-456A-BEA5-008AF899C5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2CEB49-09E5-4AF7-8526-F405CA6E2FB5}">
  <ds:schemaRefs>
    <ds:schemaRef ds:uri="http://schemas.microsoft.com/office/2006/metadata/properties"/>
    <ds:schemaRef ds:uri="http://purl.org/dc/dcmitype/"/>
    <ds:schemaRef ds:uri="13829aca-c9e0-4f09-98d9-eb676f2f1066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666efb30-2678-4858-b162-983968158e3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4C64115-9936-4B45-96C2-597F79E514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6efb30-2678-4858-b162-983968158e30"/>
    <ds:schemaRef ds:uri="13829aca-c9e0-4f09-98d9-eb676f2f10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BN88057260</Template>
  <TotalTime>987</TotalTime>
  <Words>810</Words>
  <Application>Microsoft Office PowerPoint</Application>
  <PresentationFormat>Widescreen</PresentationFormat>
  <Paragraphs>66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MrEavesXLModOT-Bold</vt:lpstr>
      <vt:lpstr>MrEavesXLModOT-Reg</vt:lpstr>
      <vt:lpstr>Office Theme</vt:lpstr>
      <vt:lpstr>Cyber security exercise</vt:lpstr>
      <vt:lpstr>Principles of exercising</vt:lpstr>
      <vt:lpstr>Start exercise</vt:lpstr>
      <vt:lpstr>Inject 1: System design and visibility</vt:lpstr>
      <vt:lpstr>Inject 2: System hardening and vulnerability management</vt:lpstr>
      <vt:lpstr>Inject 3: Procurement</vt:lpstr>
      <vt:lpstr>Inject 4: Monitoring and detection</vt:lpstr>
      <vt:lpstr>Discussion outcomes</vt:lpstr>
      <vt:lpstr>End of exercise Thank you for your participation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Cybersecurity exercise</dc:title>
  <cp:lastModifiedBy>Boyle, Josh MR 2</cp:lastModifiedBy>
  <cp:revision>33</cp:revision>
  <dcterms:created xsi:type="dcterms:W3CDTF">2024-09-17T23:26:14Z</dcterms:created>
  <dcterms:modified xsi:type="dcterms:W3CDTF">2025-06-18T07:23:30Z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BN93289223</vt:lpwstr>
  </property>
  <property fmtid="{D5CDD505-2E9C-101B-9397-08002B2CF9AE}" pid="4" name="Objective-Title">
    <vt:lpwstr>ASD-ACSC Presentation - Harmonised 16x9</vt:lpwstr>
  </property>
  <property fmtid="{D5CDD505-2E9C-101B-9397-08002B2CF9AE}" pid="5" name="Objective-Comment">
    <vt:lpwstr/>
  </property>
  <property fmtid="{D5CDD505-2E9C-101B-9397-08002B2CF9AE}" pid="6" name="Objective-CreationStamp">
    <vt:filetime>2024-11-28T22:21:31Z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2025-02-03T05:10:50Z</vt:filetime>
  </property>
  <property fmtid="{D5CDD505-2E9C-101B-9397-08002B2CF9AE}" pid="11" name="Objective-Owner">
    <vt:lpwstr>Boag, Susanne Ms</vt:lpwstr>
  </property>
  <property fmtid="{D5CDD505-2E9C-101B-9397-08002B2CF9AE}" pid="12" name="Objective-Path">
    <vt:lpwstr>Objective Global Folder - PROD:Statutory Agencies:Australian Signals Directorate:ASD : Australian Signals Directorate:Pre-REDSPICE ASD Structure:ACSC GROUP:PEP - PARTNERSHIPS ENGAGEMENT AND PROGRAMS DIVISION:Ministerial Media &amp; Communications Branch (MMC </vt:lpwstr>
  </property>
  <property fmtid="{D5CDD505-2E9C-101B-9397-08002B2CF9AE}" pid="13" name="Objective-Parent">
    <vt:lpwstr>Templates (Word &amp; PPT)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0.3</vt:lpwstr>
  </property>
  <property fmtid="{D5CDD505-2E9C-101B-9397-08002B2CF9AE}" pid="16" name="Objective-VersionNumber">
    <vt:i4>3</vt:i4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[Inherited - Protected]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  <property fmtid="{D5CDD505-2E9C-101B-9397-08002B2CF9AE}" pid="23" name="ContentTypeId">
    <vt:lpwstr>0x0101006824B7F6E302814C8127D1769DAA7DA6</vt:lpwstr>
  </property>
  <property fmtid="{D5CDD505-2E9C-101B-9397-08002B2CF9AE}" pid="24" name="MediaServiceImageTags">
    <vt:lpwstr/>
  </property>
</Properties>
</file>