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66" r:id="rId5"/>
    <p:sldId id="265" r:id="rId6"/>
    <p:sldId id="276" r:id="rId7"/>
    <p:sldId id="275" r:id="rId8"/>
    <p:sldId id="272" r:id="rId9"/>
    <p:sldId id="273" r:id="rId10"/>
    <p:sldId id="274" r:id="rId11"/>
    <p:sldId id="26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7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pos="43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F6FE"/>
    <a:srgbClr val="000000"/>
    <a:srgbClr val="001D44"/>
    <a:srgbClr val="80C58C"/>
    <a:srgbClr val="F58146"/>
    <a:srgbClr val="F50C46"/>
    <a:srgbClr val="E04964"/>
    <a:srgbClr val="4151A3"/>
    <a:srgbClr val="00B5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B1111B7-3CB6-D51B-A1F1-7053D89FF0D3}" v="12" dt="2025-04-29T03:44:38.39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95907" autoAdjust="0"/>
  </p:normalViewPr>
  <p:slideViewPr>
    <p:cSldViewPr snapToGrid="0">
      <p:cViewPr varScale="1">
        <p:scale>
          <a:sx n="160" d="100"/>
          <a:sy n="160" d="100"/>
        </p:scale>
        <p:origin x="332" y="88"/>
      </p:cViewPr>
      <p:guideLst>
        <p:guide orient="horz" pos="187"/>
        <p:guide pos="7242"/>
        <p:guide pos="43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oyle, Josh MR 2" userId="S::josh.boyle2@defence.gov.au::0c723b92-23be-49c8-bcb6-0bf5ff9aa284" providerId="AD" clId="Web-{5B1111B7-3CB6-D51B-A1F1-7053D89FF0D3}"/>
    <pc:docChg chg="modSld">
      <pc:chgData name="Boyle, Josh MR 2" userId="S::josh.boyle2@defence.gov.au::0c723b92-23be-49c8-bcb6-0bf5ff9aa284" providerId="AD" clId="Web-{5B1111B7-3CB6-D51B-A1F1-7053D89FF0D3}" dt="2025-04-29T03:44:38.393" v="11" actId="20577"/>
      <pc:docMkLst>
        <pc:docMk/>
      </pc:docMkLst>
      <pc:sldChg chg="modSp">
        <pc:chgData name="Boyle, Josh MR 2" userId="S::josh.boyle2@defence.gov.au::0c723b92-23be-49c8-bcb6-0bf5ff9aa284" providerId="AD" clId="Web-{5B1111B7-3CB6-D51B-A1F1-7053D89FF0D3}" dt="2025-04-29T03:40:27.214" v="1" actId="20577"/>
        <pc:sldMkLst>
          <pc:docMk/>
          <pc:sldMk cId="1316661277" sldId="262"/>
        </pc:sldMkLst>
        <pc:spChg chg="mod">
          <ac:chgData name="Boyle, Josh MR 2" userId="S::josh.boyle2@defence.gov.au::0c723b92-23be-49c8-bcb6-0bf5ff9aa284" providerId="AD" clId="Web-{5B1111B7-3CB6-D51B-A1F1-7053D89FF0D3}" dt="2025-04-29T03:40:27.214" v="1" actId="20577"/>
          <ac:spMkLst>
            <pc:docMk/>
            <pc:sldMk cId="1316661277" sldId="262"/>
            <ac:spMk id="6" creationId="{00000000-0000-0000-0000-000000000000}"/>
          </ac:spMkLst>
        </pc:spChg>
      </pc:sldChg>
      <pc:sldChg chg="modSp">
        <pc:chgData name="Boyle, Josh MR 2" userId="S::josh.boyle2@defence.gov.au::0c723b92-23be-49c8-bcb6-0bf5ff9aa284" providerId="AD" clId="Web-{5B1111B7-3CB6-D51B-A1F1-7053D89FF0D3}" dt="2025-04-29T03:41:08.699" v="5" actId="20577"/>
        <pc:sldMkLst>
          <pc:docMk/>
          <pc:sldMk cId="254698354" sldId="270"/>
        </pc:sldMkLst>
        <pc:spChg chg="mod">
          <ac:chgData name="Boyle, Josh MR 2" userId="S::josh.boyle2@defence.gov.au::0c723b92-23be-49c8-bcb6-0bf5ff9aa284" providerId="AD" clId="Web-{5B1111B7-3CB6-D51B-A1F1-7053D89FF0D3}" dt="2025-04-29T03:40:32.386" v="2" actId="14100"/>
          <ac:spMkLst>
            <pc:docMk/>
            <pc:sldMk cId="254698354" sldId="270"/>
            <ac:spMk id="2" creationId="{00000000-0000-0000-0000-000000000000}"/>
          </ac:spMkLst>
        </pc:spChg>
        <pc:spChg chg="mod">
          <ac:chgData name="Boyle, Josh MR 2" userId="S::josh.boyle2@defence.gov.au::0c723b92-23be-49c8-bcb6-0bf5ff9aa284" providerId="AD" clId="Web-{5B1111B7-3CB6-D51B-A1F1-7053D89FF0D3}" dt="2025-04-29T03:41:08.699" v="5" actId="20577"/>
          <ac:spMkLst>
            <pc:docMk/>
            <pc:sldMk cId="254698354" sldId="270"/>
            <ac:spMk id="3" creationId="{00000000-0000-0000-0000-000000000000}"/>
          </ac:spMkLst>
        </pc:spChg>
      </pc:sldChg>
      <pc:sldChg chg="modSp">
        <pc:chgData name="Boyle, Josh MR 2" userId="S::josh.boyle2@defence.gov.au::0c723b92-23be-49c8-bcb6-0bf5ff9aa284" providerId="AD" clId="Web-{5B1111B7-3CB6-D51B-A1F1-7053D89FF0D3}" dt="2025-04-29T03:43:37.079" v="9" actId="1076"/>
        <pc:sldMkLst>
          <pc:docMk/>
          <pc:sldMk cId="3876186897" sldId="273"/>
        </pc:sldMkLst>
        <pc:spChg chg="mod">
          <ac:chgData name="Boyle, Josh MR 2" userId="S::josh.boyle2@defence.gov.au::0c723b92-23be-49c8-bcb6-0bf5ff9aa284" providerId="AD" clId="Web-{5B1111B7-3CB6-D51B-A1F1-7053D89FF0D3}" dt="2025-04-29T03:43:37.079" v="9" actId="1076"/>
          <ac:spMkLst>
            <pc:docMk/>
            <pc:sldMk cId="3876186897" sldId="273"/>
            <ac:spMk id="24" creationId="{00000000-0000-0000-0000-000000000000}"/>
          </ac:spMkLst>
        </pc:spChg>
      </pc:sldChg>
      <pc:sldChg chg="modSp">
        <pc:chgData name="Boyle, Josh MR 2" userId="S::josh.boyle2@defence.gov.au::0c723b92-23be-49c8-bcb6-0bf5ff9aa284" providerId="AD" clId="Web-{5B1111B7-3CB6-D51B-A1F1-7053D89FF0D3}" dt="2025-04-29T03:44:38.393" v="11" actId="20577"/>
        <pc:sldMkLst>
          <pc:docMk/>
          <pc:sldMk cId="1161652156" sldId="274"/>
        </pc:sldMkLst>
        <pc:spChg chg="mod">
          <ac:chgData name="Boyle, Josh MR 2" userId="S::josh.boyle2@defence.gov.au::0c723b92-23be-49c8-bcb6-0bf5ff9aa284" providerId="AD" clId="Web-{5B1111B7-3CB6-D51B-A1F1-7053D89FF0D3}" dt="2025-04-29T03:44:38.393" v="11" actId="20577"/>
          <ac:spMkLst>
            <pc:docMk/>
            <pc:sldMk cId="1161652156" sldId="274"/>
            <ac:spMk id="23" creationId="{00000000-0000-0000-0000-000000000000}"/>
          </ac:spMkLst>
        </pc:spChg>
        <pc:spChg chg="mod">
          <ac:chgData name="Boyle, Josh MR 2" userId="S::josh.boyle2@defence.gov.au::0c723b92-23be-49c8-bcb6-0bf5ff9aa284" providerId="AD" clId="Web-{5B1111B7-3CB6-D51B-A1F1-7053D89FF0D3}" dt="2025-04-29T03:44:25.846" v="10" actId="1076"/>
          <ac:spMkLst>
            <pc:docMk/>
            <pc:sldMk cId="1161652156" sldId="274"/>
            <ac:spMk id="24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D487A0-7D9C-4455-B7DF-8D29F57DFF77}" type="datetime1">
              <a:rPr lang="en-AU" smtClean="0"/>
              <a:t>19/06/2025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9569DE-29C3-4083-B27B-7457DA469A7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7289528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317660-0E2B-411B-A97F-6BF722E4C5F9}" type="datetime1">
              <a:rPr lang="en-AU" smtClean="0"/>
              <a:t>19/06/2025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CB3730-EC5E-1F4B-B3A5-64A37EF4D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7774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Finish the exercise by discussing and collating what you learned, how your understanding of this type of threat has changed and what processes you might update as a result.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CB3730-EC5E-1F4B-B3A5-64A37EF4D65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2644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501" y="0"/>
            <a:ext cx="5143499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9689CF6-FAB0-B85D-13A6-3894EB00D28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337" y="365258"/>
            <a:ext cx="4868627" cy="1582441"/>
          </a:xfrm>
          <a:prstGeom prst="rect">
            <a:avLst/>
          </a:prstGeom>
        </p:spPr>
      </p:pic>
      <p:sp>
        <p:nvSpPr>
          <p:cNvPr id="19" name="Text Placehold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590250" y="4168239"/>
            <a:ext cx="6786733" cy="734124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 lvl="0"/>
            <a:r>
              <a:rPr lang="en-US" dirty="0"/>
              <a:t>Subtitle here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251" y="2689305"/>
            <a:ext cx="6786733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AU" dirty="0"/>
              <a:t>cyber.gov.au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82709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D77B0-B1D1-43C8-8974-33F01A21EC32}" type="datetime1">
              <a:rPr lang="en-AU" smtClean="0"/>
              <a:t>19/06/2025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AU" dirty="0"/>
              <a:t>cyber.gov.au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45665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">
    <p:bg>
      <p:bgPr>
        <a:solidFill>
          <a:srgbClr val="ECF6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3383" y="-6824"/>
            <a:ext cx="5148617" cy="686482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9689CF6-FAB0-B85D-13A6-3894EB00D28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337" y="365258"/>
            <a:ext cx="4868627" cy="1582441"/>
          </a:xfrm>
          <a:prstGeom prst="rect">
            <a:avLst/>
          </a:prstGeom>
        </p:spPr>
      </p:pic>
      <p:sp>
        <p:nvSpPr>
          <p:cNvPr id="19" name="Text Placehold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590250" y="4168239"/>
            <a:ext cx="6786733" cy="734124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 lvl="0"/>
            <a:r>
              <a:rPr lang="en-US" dirty="0"/>
              <a:t>Subtitle here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251" y="2689305"/>
            <a:ext cx="6786733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AU" dirty="0"/>
              <a:t>cyber.gov.au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06838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3" y="0"/>
            <a:ext cx="12181749" cy="685620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15FF53B-89DA-5C61-8400-F455FBE994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9776" y="2664835"/>
            <a:ext cx="7765748" cy="1528330"/>
          </a:xfrm>
        </p:spPr>
        <p:txBody>
          <a:bodyPr anchor="ctr">
            <a:normAutofit/>
          </a:bodyPr>
          <a:lstStyle>
            <a:lvl1pPr>
              <a:defRPr sz="40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43776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 2">
    <p:bg>
      <p:bgPr>
        <a:solidFill>
          <a:srgbClr val="ECF6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4" y="0"/>
            <a:ext cx="12181748" cy="685620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15FF53B-89DA-5C61-8400-F455FBE994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9776" y="2664835"/>
            <a:ext cx="7765748" cy="1528330"/>
          </a:xfrm>
        </p:spPr>
        <p:txBody>
          <a:bodyPr anchor="ctr">
            <a:normAutofit/>
          </a:bodyPr>
          <a:lstStyle>
            <a:lvl1pPr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98742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nner at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739"/>
            <a:ext cx="12193200" cy="1086480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90251" y="1264329"/>
            <a:ext cx="11000387" cy="7312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590251" y="2305050"/>
            <a:ext cx="11000387" cy="38306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fld id="{7840690C-5866-438B-9AD6-A5817D622AFE}" type="datetime1">
              <a:rPr lang="en-AU" smtClean="0"/>
              <a:t>19/06/2025</a:t>
            </a:fld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AU" dirty="0"/>
              <a:t>cyber.gov.au</a:t>
            </a: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47977" y="-151050"/>
            <a:ext cx="2147926" cy="1232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670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nner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378386" cy="6858000"/>
          </a:xfrm>
          <a:prstGeom prst="rect">
            <a:avLst/>
          </a:prstGeom>
        </p:spPr>
      </p:pic>
      <p:sp>
        <p:nvSpPr>
          <p:cNvPr id="16" name="Content Placeholder 5"/>
          <p:cNvSpPr>
            <a:spLocks noGrp="1"/>
          </p:cNvSpPr>
          <p:nvPr>
            <p:ph sz="quarter" idx="17"/>
          </p:nvPr>
        </p:nvSpPr>
        <p:spPr>
          <a:xfrm>
            <a:off x="1587843" y="2305050"/>
            <a:ext cx="10002795" cy="38306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17" name="Title 3"/>
          <p:cNvSpPr>
            <a:spLocks noGrp="1"/>
          </p:cNvSpPr>
          <p:nvPr>
            <p:ph type="title"/>
          </p:nvPr>
        </p:nvSpPr>
        <p:spPr>
          <a:xfrm>
            <a:off x="1587843" y="1264329"/>
            <a:ext cx="10002795" cy="7312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42EBA9B4-4585-4337-B797-7AE573D1CC7C}" type="datetime1">
              <a:rPr lang="en-AU" smtClean="0"/>
              <a:t>19/06/2025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9"/>
          </p:nvPr>
        </p:nvSpPr>
        <p:spPr>
          <a:xfrm>
            <a:off x="1587843" y="6404576"/>
            <a:ext cx="1022306" cy="365125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AU" dirty="0"/>
              <a:t>cyber.gov.au</a:t>
            </a: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47977" y="-151050"/>
            <a:ext cx="2147926" cy="1232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282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nner at top -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13"/>
            <a:ext cx="12193200" cy="1086480"/>
          </a:xfrm>
          <a:prstGeom prst="rect">
            <a:avLst/>
          </a:prstGeom>
        </p:spPr>
      </p:pic>
      <p:sp>
        <p:nvSpPr>
          <p:cNvPr id="16" name="Title 3"/>
          <p:cNvSpPr>
            <a:spLocks noGrp="1"/>
          </p:cNvSpPr>
          <p:nvPr>
            <p:ph type="title"/>
          </p:nvPr>
        </p:nvSpPr>
        <p:spPr>
          <a:xfrm>
            <a:off x="590251" y="1264329"/>
            <a:ext cx="11000387" cy="7312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7" name="Content Placeholder 5"/>
          <p:cNvSpPr>
            <a:spLocks noGrp="1"/>
          </p:cNvSpPr>
          <p:nvPr>
            <p:ph sz="quarter" idx="18"/>
          </p:nvPr>
        </p:nvSpPr>
        <p:spPr>
          <a:xfrm>
            <a:off x="590250" y="2305050"/>
            <a:ext cx="5400000" cy="38306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8" name="Content Placeholder 5"/>
          <p:cNvSpPr>
            <a:spLocks noGrp="1"/>
          </p:cNvSpPr>
          <p:nvPr>
            <p:ph sz="quarter" idx="19"/>
          </p:nvPr>
        </p:nvSpPr>
        <p:spPr>
          <a:xfrm>
            <a:off x="6190638" y="2305050"/>
            <a:ext cx="5400000" cy="38306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D45E206D-AFCE-4821-800F-8E47CBDE96A4}" type="datetime1">
              <a:rPr lang="en-AU" smtClean="0"/>
              <a:t>19/06/2025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AU" dirty="0"/>
              <a:t>cyber.gov.au</a:t>
            </a: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47977" y="-151050"/>
            <a:ext cx="2147926" cy="1232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33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background">
    <p:bg>
      <p:bgPr>
        <a:solidFill>
          <a:srgbClr val="ECF6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3"/>
          <p:cNvSpPr>
            <a:spLocks noGrp="1"/>
          </p:cNvSpPr>
          <p:nvPr>
            <p:ph type="title"/>
          </p:nvPr>
        </p:nvSpPr>
        <p:spPr>
          <a:xfrm>
            <a:off x="590251" y="1264329"/>
            <a:ext cx="11000387" cy="7312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5" name="Content Placeholder 5"/>
          <p:cNvSpPr>
            <a:spLocks noGrp="1"/>
          </p:cNvSpPr>
          <p:nvPr>
            <p:ph sz="quarter" idx="17"/>
          </p:nvPr>
        </p:nvSpPr>
        <p:spPr>
          <a:xfrm>
            <a:off x="590251" y="2305050"/>
            <a:ext cx="11000387" cy="38306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5F10CE7-5249-494F-98C5-B7958C8CCFBD}" type="datetime1">
              <a:rPr lang="en-AU" smtClean="0"/>
              <a:t>19/06/2025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en-AU" dirty="0"/>
              <a:t>cyber.gov.au</a:t>
            </a: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179F83B-11CA-B84E-BC24-F49F8EBD43A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47977" y="-151050"/>
            <a:ext cx="2147926" cy="1232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9405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3"/>
          <p:cNvSpPr>
            <a:spLocks noGrp="1"/>
          </p:cNvSpPr>
          <p:nvPr>
            <p:ph type="title"/>
          </p:nvPr>
        </p:nvSpPr>
        <p:spPr>
          <a:xfrm>
            <a:off x="590251" y="1264329"/>
            <a:ext cx="11000387" cy="7312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5" name="Content Placeholder 5"/>
          <p:cNvSpPr>
            <a:spLocks noGrp="1"/>
          </p:cNvSpPr>
          <p:nvPr>
            <p:ph sz="quarter" idx="17"/>
          </p:nvPr>
        </p:nvSpPr>
        <p:spPr>
          <a:xfrm>
            <a:off x="590251" y="2305050"/>
            <a:ext cx="11000387" cy="38306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fld id="{8ADA8696-60C5-4851-AC1E-4531DB419813}" type="datetime1">
              <a:rPr lang="en-AU" smtClean="0"/>
              <a:t>19/06/2025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AU" dirty="0"/>
              <a:t>cyber.gov.au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47977" y="-151050"/>
            <a:ext cx="2147926" cy="1232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4477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5334FAE-9AE8-53A2-37C0-741D7B834C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251" y="365125"/>
            <a:ext cx="110003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Heading 1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EA055835-5A29-44DC-0FFD-8A32EBF03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718588" y="6404576"/>
            <a:ext cx="988771" cy="365125"/>
          </a:xfrm>
          <a:prstGeom prst="rect">
            <a:avLst/>
          </a:prstGeom>
        </p:spPr>
        <p:txBody>
          <a:bodyPr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3B418814-5937-4A1A-99B1-4D93710C2B08}" type="datetime1">
              <a:rPr lang="en-AU" smtClean="0"/>
              <a:t>19/06/2025</a:t>
            </a:fld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D21EB113-AC25-B518-3322-01E8FE6E7D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72132" y="6404576"/>
            <a:ext cx="618506" cy="365125"/>
          </a:xfrm>
          <a:prstGeom prst="rect">
            <a:avLst/>
          </a:prstGeom>
        </p:spPr>
        <p:txBody>
          <a:bodyPr anchor="ctr"/>
          <a:lstStyle>
            <a:lvl1pPr algn="r">
              <a:defRPr sz="1100">
                <a:latin typeface="+mn-lt"/>
              </a:defRPr>
            </a:lvl1pPr>
          </a:lstStyle>
          <a:p>
            <a:fld id="{A179F83B-11CA-B84E-BC24-F49F8EBD43A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590251" y="6404576"/>
            <a:ext cx="10223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MrEavesXLModOT-Reg" panose="020B0603060502020204" pitchFamily="34" charset="0"/>
              </a:defRPr>
            </a:lvl1pPr>
          </a:lstStyle>
          <a:p>
            <a:r>
              <a:rPr lang="en-AU">
                <a:latin typeface="MrEavesXLModOT-Bold" panose="020B0803060502020204" pitchFamily="34" charset="0"/>
              </a:rPr>
              <a:t>cyber</a:t>
            </a:r>
            <a:r>
              <a:rPr lang="en-AU"/>
              <a:t>.gov.au</a:t>
            </a:r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90251" y="1825625"/>
            <a:ext cx="1100038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04726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6" r:id="rId2"/>
    <p:sldLayoutId id="2147483661" r:id="rId3"/>
    <p:sldLayoutId id="2147483667" r:id="rId4"/>
    <p:sldLayoutId id="2147483650" r:id="rId5"/>
    <p:sldLayoutId id="2147483662" r:id="rId6"/>
    <p:sldLayoutId id="2147483652" r:id="rId7"/>
    <p:sldLayoutId id="2147483663" r:id="rId8"/>
    <p:sldLayoutId id="2147483665" r:id="rId9"/>
    <p:sldLayoutId id="2147483664" r:id="rId10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1200"/>
        </a:spcAft>
        <a:buFontTx/>
        <a:buNone/>
        <a:defRPr lang="en-US" sz="2000" b="0" kern="1200" baseline="0" dirty="0" smtClean="0">
          <a:solidFill>
            <a:srgbClr val="000000"/>
          </a:solidFill>
          <a:effectLst/>
          <a:latin typeface="+mj-lt"/>
          <a:ea typeface="+mn-ea"/>
          <a:cs typeface="Calibri" panose="020F0502020204030204" pitchFamily="34" charset="0"/>
        </a:defRPr>
      </a:lvl1pPr>
      <a:lvl2pPr marL="360000" indent="-2160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lang="en-US" sz="1800" kern="1200" dirty="0" smtClean="0">
          <a:solidFill>
            <a:srgbClr val="000000"/>
          </a:solidFill>
          <a:effectLst/>
          <a:latin typeface="+mn-lt"/>
          <a:ea typeface="+mn-ea"/>
          <a:cs typeface="Calibri" panose="020F0502020204030204" pitchFamily="34" charset="0"/>
        </a:defRPr>
      </a:lvl2pPr>
      <a:lvl3pPr marL="576000" indent="-2160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2"/>
        </a:buClr>
        <a:buFont typeface="Arial" panose="020B0604020202020204" pitchFamily="34" charset="0"/>
        <a:buChar char="•"/>
        <a:defRPr lang="en-US" sz="1800" kern="1200" dirty="0" smtClean="0">
          <a:solidFill>
            <a:srgbClr val="000000"/>
          </a:solidFill>
          <a:effectLst/>
          <a:latin typeface="+mn-lt"/>
          <a:ea typeface="+mn-ea"/>
          <a:cs typeface="Calibri" panose="020F0502020204030204" pitchFamily="34" charset="0"/>
        </a:defRPr>
      </a:lvl3pPr>
      <a:lvl4pPr marL="792000" indent="-2160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3"/>
        </a:buClr>
        <a:buFont typeface="Arial" panose="020B0604020202020204" pitchFamily="34" charset="0"/>
        <a:buChar char="•"/>
        <a:defRPr lang="en-US" sz="1800" kern="1200" dirty="0" smtClean="0">
          <a:solidFill>
            <a:srgbClr val="000000"/>
          </a:solidFill>
          <a:latin typeface="+mn-lt"/>
          <a:ea typeface="+mn-ea"/>
          <a:cs typeface="+mn-cs"/>
        </a:defRPr>
      </a:lvl4pPr>
      <a:lvl5pPr marL="1008000" indent="-2160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6"/>
        </a:buClr>
        <a:buFont typeface="Arial" panose="020B0604020202020204" pitchFamily="34" charset="0"/>
        <a:buChar char="•"/>
        <a:defRPr lang="en-US" sz="1800" kern="1200" baseline="0" dirty="0" smtClean="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590250" y="5096786"/>
            <a:ext cx="6786733" cy="846813"/>
          </a:xfrm>
        </p:spPr>
        <p:txBody>
          <a:bodyPr/>
          <a:lstStyle/>
          <a:p>
            <a:r>
              <a:rPr lang="en-AU" dirty="0"/>
              <a:t>Insider threat resulting in a data breach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590251" y="4039263"/>
            <a:ext cx="6786733" cy="1371600"/>
          </a:xfrm>
        </p:spPr>
        <p:txBody>
          <a:bodyPr/>
          <a:lstStyle/>
          <a:p>
            <a:r>
              <a:rPr lang="en-AU" dirty="0" smtClean="0"/>
              <a:t>Cyber security </a:t>
            </a:r>
            <a:r>
              <a:rPr lang="en-AU" dirty="0"/>
              <a:t>exercise</a:t>
            </a: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AU" dirty="0">
                <a:latin typeface="+mn-lt"/>
              </a:rPr>
              <a:t>cyber.gov.au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005" y="2374841"/>
            <a:ext cx="2739300" cy="1863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1181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599776" y="1085353"/>
            <a:ext cx="7765748" cy="974212"/>
          </a:xfrm>
        </p:spPr>
        <p:txBody>
          <a:bodyPr/>
          <a:lstStyle/>
          <a:p>
            <a:r>
              <a:rPr lang="en-AU" dirty="0"/>
              <a:t>Principles of exercising</a:t>
            </a:r>
          </a:p>
        </p:txBody>
      </p:sp>
      <p:sp>
        <p:nvSpPr>
          <p:cNvPr id="10" name="Text Placeholder 12"/>
          <p:cNvSpPr txBox="1">
            <a:spLocks/>
          </p:cNvSpPr>
          <p:nvPr/>
        </p:nvSpPr>
        <p:spPr>
          <a:xfrm>
            <a:off x="590250" y="2034639"/>
            <a:ext cx="9584990" cy="734124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1200"/>
              </a:spcAft>
              <a:buFontTx/>
              <a:buNone/>
              <a:defRPr lang="en-US" sz="2000" b="0" kern="1200" baseline="0" dirty="0" smtClean="0">
                <a:solidFill>
                  <a:srgbClr val="000000"/>
                </a:solidFill>
                <a:effectLst/>
                <a:latin typeface="+mj-lt"/>
                <a:ea typeface="+mn-ea"/>
                <a:cs typeface="Calibri" panose="020F0502020204030204" pitchFamily="34" charset="0"/>
              </a:defRPr>
            </a:lvl1pPr>
            <a:lvl2pPr marL="360000" indent="-216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lang="en-US" sz="18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Calibri" panose="020F0502020204030204" pitchFamily="34" charset="0"/>
              </a:defRPr>
            </a:lvl2pPr>
            <a:lvl3pPr marL="576000" indent="-216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lang="en-US" sz="18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Calibri" panose="020F0502020204030204" pitchFamily="34" charset="0"/>
              </a:defRPr>
            </a:lvl3pPr>
            <a:lvl4pPr marL="792000" indent="-216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1800" kern="1200" dirty="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1008000" indent="-216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Arial" panose="020B0604020202020204" pitchFamily="34" charset="0"/>
              <a:buChar char="•"/>
              <a:defRPr lang="en-US" sz="1800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Establish the level of cyber resilience and preparedness your plans provide</a:t>
            </a:r>
            <a:br>
              <a:rPr lang="en-AU" dirty="0"/>
            </a:br>
            <a:r>
              <a:rPr lang="en-AU" dirty="0"/>
              <a:t>and </a:t>
            </a:r>
            <a:r>
              <a:rPr lang="en-AU" b="1" dirty="0"/>
              <a:t>identify where gaps may exist</a:t>
            </a:r>
            <a:r>
              <a:rPr lang="en-AU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b="1" dirty="0"/>
              <a:t>Develop response plans </a:t>
            </a:r>
            <a:r>
              <a:rPr lang="en-AU" dirty="0"/>
              <a:t>and crisis coordination by testing them in a realistic scenario.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Build trusted relationships and </a:t>
            </a:r>
            <a:r>
              <a:rPr lang="en-AU" b="1" dirty="0"/>
              <a:t>develop shared understanding</a:t>
            </a:r>
            <a:r>
              <a:rPr lang="en-AU" dirty="0"/>
              <a:t> between key stakeholders before an actual incident.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b="1" dirty="0">
                <a:cs typeface="Calibri"/>
              </a:rPr>
              <a:t>Prepare</a:t>
            </a:r>
            <a:r>
              <a:rPr lang="en-AU" dirty="0">
                <a:cs typeface="Calibri"/>
              </a:rPr>
              <a:t> and train key </a:t>
            </a:r>
            <a:r>
              <a:rPr lang="en-AU" b="1" dirty="0">
                <a:cs typeface="Calibri"/>
              </a:rPr>
              <a:t>staff at all levels </a:t>
            </a:r>
            <a:r>
              <a:rPr lang="en-AU" dirty="0">
                <a:cs typeface="Calibri"/>
              </a:rPr>
              <a:t>to practice incident response, recovery and decision-making in a risk-free environment.</a:t>
            </a:r>
            <a:endParaRPr lang="en-AU" dirty="0">
              <a:ea typeface="Calibri"/>
              <a:cs typeface="Calibri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>
                <a:cs typeface="Calibri"/>
              </a:rPr>
              <a:t>Operate in a </a:t>
            </a:r>
            <a:r>
              <a:rPr lang="en-AU" b="1" dirty="0">
                <a:cs typeface="Calibri"/>
              </a:rPr>
              <a:t>no-fault environment</a:t>
            </a:r>
            <a:r>
              <a:rPr lang="en-AU" dirty="0">
                <a:cs typeface="Calibri"/>
              </a:rPr>
              <a:t> to check and test </a:t>
            </a:r>
            <a:r>
              <a:rPr lang="en-AU" dirty="0" smtClean="0">
                <a:cs typeface="Calibri"/>
              </a:rPr>
              <a:t>cyber security </a:t>
            </a:r>
            <a:r>
              <a:rPr lang="en-AU" dirty="0">
                <a:cs typeface="Calibri"/>
              </a:rPr>
              <a:t>incident response plans and crisis coordination structures.</a:t>
            </a:r>
            <a:endParaRPr lang="en-AU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70091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99776" y="1085353"/>
            <a:ext cx="7765748" cy="974212"/>
          </a:xfrm>
        </p:spPr>
        <p:txBody>
          <a:bodyPr/>
          <a:lstStyle/>
          <a:p>
            <a:r>
              <a:rPr lang="en-AU" dirty="0" smtClean="0"/>
              <a:t>Start exercise</a:t>
            </a:r>
            <a:endParaRPr lang="en-AU" dirty="0"/>
          </a:p>
        </p:txBody>
      </p:sp>
      <p:sp>
        <p:nvSpPr>
          <p:cNvPr id="5" name="Text Placeholder 12"/>
          <p:cNvSpPr>
            <a:spLocks noGrp="1"/>
          </p:cNvSpPr>
          <p:nvPr>
            <p:ph type="body" sz="quarter" idx="4294967295"/>
          </p:nvPr>
        </p:nvSpPr>
        <p:spPr>
          <a:xfrm>
            <a:off x="676487" y="2167467"/>
            <a:ext cx="9488593" cy="365437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AU" dirty="0"/>
              <a:t>This scenario covers the events following the discovery that a user has shared sensitive documents with an unauthorised third party.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>
                <a:cs typeface="Calibri"/>
              </a:rPr>
              <a:t>It discusses the processes your organisation has in place to verify the source of leaked information and determine if its exposure was malicious or user error. </a:t>
            </a:r>
            <a:endParaRPr lang="en-AU" dirty="0">
              <a:ea typeface="Calibri"/>
              <a:cs typeface="Calibri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The use of USB and removable media within the organisation and associated security policies is also discussed.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Finally, the scenario asks you to consider the regulatory impact of a data breach due to a compromise by an insider, and how your organisation would respond.</a:t>
            </a:r>
          </a:p>
          <a:p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95791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Inject 1: </a:t>
            </a:r>
            <a:r>
              <a:rPr lang="en-AU" b="0" dirty="0"/>
              <a:t>Data breach</a:t>
            </a:r>
            <a:endParaRPr lang="en-AU" dirty="0"/>
          </a:p>
        </p:txBody>
      </p:sp>
      <p:sp>
        <p:nvSpPr>
          <p:cNvPr id="23" name="Content Placeholder 22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AU" dirty="0"/>
              <a:t>A user reports that, while browsing an online social media platform, they have discovered some commercially sensitive documents that appear to have originated from your organisation.</a:t>
            </a: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AU" b="1" dirty="0"/>
              <a:t>Discussion points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Do you have a method for users to report a suspected data breach?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How would you verify that a document originated from within your organisation?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Do you have any way of determining where in your systems or network these documents were stored?</a:t>
            </a:r>
          </a:p>
          <a:p>
            <a:pPr marL="457200" indent="-457200">
              <a:buFont typeface="+mj-lt"/>
              <a:buAutoNum type="arabicPeriod"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45423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Inject 2: </a:t>
            </a:r>
            <a:r>
              <a:rPr lang="en-AU" b="0" dirty="0"/>
              <a:t>Investigation</a:t>
            </a:r>
            <a:endParaRPr lang="en-AU" dirty="0"/>
          </a:p>
        </p:txBody>
      </p:sp>
      <p:sp>
        <p:nvSpPr>
          <p:cNvPr id="23" name="Content Placeholder 22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AU" dirty="0"/>
              <a:t>You have identified the original version of the leaked documents on a file server within your organisation’s network.</a:t>
            </a: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19"/>
          </p:nvPr>
        </p:nvSpPr>
        <p:spPr/>
        <p:txBody>
          <a:bodyPr>
            <a:normAutofit/>
          </a:bodyPr>
          <a:lstStyle/>
          <a:p>
            <a:r>
              <a:rPr lang="en-AU" b="1" dirty="0"/>
              <a:t>Discussion points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How would you determine which users within your organisation have access to these files?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How would you approach determining if the sharing of these documents with an unauthorised third party was user error or malice?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How would you respond to a user found to be responsible for this data breach?</a:t>
            </a:r>
          </a:p>
          <a:p>
            <a:pPr marL="457200" indent="-457200">
              <a:buFont typeface="+mj-lt"/>
              <a:buAutoNum type="arabicPeriod"/>
            </a:pPr>
            <a:endParaRPr lang="en-AU" dirty="0"/>
          </a:p>
          <a:p>
            <a:pPr marL="457200" indent="-457200">
              <a:buFont typeface="+mj-lt"/>
              <a:buAutoNum type="arabicPeriod"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39368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Inject 3: </a:t>
            </a:r>
            <a:r>
              <a:rPr lang="en-AU" b="0" dirty="0"/>
              <a:t>Removable media</a:t>
            </a:r>
            <a:endParaRPr lang="en-AU" dirty="0"/>
          </a:p>
        </p:txBody>
      </p:sp>
      <p:sp>
        <p:nvSpPr>
          <p:cNvPr id="23" name="Content Placeholder 22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AU" dirty="0"/>
              <a:t>Investigation suggests that an individual has been sharing internal documents with a third party, to help them bid for contracts.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The documents were transferred from the organisation on a personal USB device.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In response to this incident, a decision is made to place stricter controls on the use of removable media within your organisation.</a:t>
            </a: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19"/>
          </p:nvPr>
        </p:nvSpPr>
        <p:spPr>
          <a:xfrm>
            <a:off x="6190638" y="2321984"/>
            <a:ext cx="5400000" cy="3830638"/>
          </a:xfrm>
        </p:spPr>
        <p:txBody>
          <a:bodyPr vert="horz" lIns="91440" tIns="45720" rIns="91440" bIns="45720" rtlCol="0" anchor="t">
            <a:normAutofit fontScale="85000" lnSpcReduction="10000"/>
          </a:bodyPr>
          <a:lstStyle/>
          <a:p>
            <a:r>
              <a:rPr lang="en-AU" sz="2400" b="1" dirty="0">
                <a:cs typeface="Calibri"/>
              </a:rPr>
              <a:t>Discussion points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Do you have a corporate policy on the use of removable media (such as USB devices) within your organisation.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Is the use of removable media or file sharing monitored, audited and reported?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What measures do you have in place to protect sensitive data on removable media or data in transit?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What would be the impact of completely banning removable media in your organisation? If users moved to other means of file transfer, how would your organisation deal with this?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61868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Inject 4: </a:t>
            </a:r>
            <a:r>
              <a:rPr lang="en-AU" b="0" dirty="0"/>
              <a:t>Regulatory response</a:t>
            </a:r>
          </a:p>
        </p:txBody>
      </p:sp>
      <p:sp>
        <p:nvSpPr>
          <p:cNvPr id="23" name="Content Placeholder 22"/>
          <p:cNvSpPr>
            <a:spLocks noGrp="1"/>
          </p:cNvSpPr>
          <p:nvPr>
            <p:ph sz="quarter" idx="18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AU" dirty="0"/>
              <a:t>The leaked documents have been widely viewed on the social media platform and the media have picked up on the story. </a:t>
            </a:r>
          </a:p>
          <a:p>
            <a:r>
              <a:rPr lang="en-AU" dirty="0"/>
              <a:t>Your organisation prepares its response to the breach from a regulatory and corporate communications perspective.</a:t>
            </a:r>
            <a:endParaRPr lang="en-AU" dirty="0">
              <a:ea typeface="Calibri" panose="020F0502020204030204"/>
            </a:endParaRP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19"/>
          </p:nvPr>
        </p:nvSpPr>
        <p:spPr>
          <a:xfrm>
            <a:off x="6190638" y="2296583"/>
            <a:ext cx="5400000" cy="3830638"/>
          </a:xfrm>
        </p:spPr>
        <p:txBody>
          <a:bodyPr>
            <a:normAutofit/>
          </a:bodyPr>
          <a:lstStyle/>
          <a:p>
            <a:r>
              <a:rPr lang="en-AU" b="1" dirty="0"/>
              <a:t>Discussion points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How would you determine the regulatory impacts of the data breach, for example in relation to the Australian Privacy Act?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Which authorities would your organisation involve? Who would be responsible for this within your organisation?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How would you respond to media enquiries? What do you tell your staff, supply chain and customers?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6521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sz="quarter" idx="17"/>
          </p:nvPr>
        </p:nvSpPr>
        <p:spPr>
          <a:xfrm>
            <a:off x="1587843" y="1995617"/>
            <a:ext cx="10080696" cy="4774084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What did you learn from running this exercise?</a:t>
            </a:r>
            <a:br>
              <a:rPr lang="en-AU" dirty="0"/>
            </a:br>
            <a:r>
              <a:rPr lang="en-AU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How has your understanding of preventing this type of </a:t>
            </a:r>
            <a:r>
              <a:rPr lang="en-AU" dirty="0" smtClean="0"/>
              <a:t>cyber security </a:t>
            </a:r>
            <a:r>
              <a:rPr lang="en-AU" dirty="0"/>
              <a:t>threat changed?</a:t>
            </a:r>
            <a:br>
              <a:rPr lang="en-AU" dirty="0"/>
            </a:br>
            <a:r>
              <a:rPr lang="en-AU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What will you look to change or implement across your organisation?</a:t>
            </a:r>
            <a:br>
              <a:rPr lang="en-AU" dirty="0"/>
            </a:br>
            <a:r>
              <a:rPr lang="en-AU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br>
              <a:rPr lang="en-AU" dirty="0">
                <a:solidFill>
                  <a:schemeClr val="bg1">
                    <a:lumMod val="75000"/>
                  </a:schemeClr>
                </a:solidFill>
              </a:rPr>
            </a:br>
            <a:endParaRPr lang="en-AU" dirty="0">
              <a:solidFill>
                <a:schemeClr val="bg1">
                  <a:lumMod val="7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AU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1587843" y="846815"/>
            <a:ext cx="10002795" cy="755373"/>
          </a:xfrm>
        </p:spPr>
        <p:txBody>
          <a:bodyPr/>
          <a:lstStyle/>
          <a:p>
            <a:r>
              <a:rPr lang="en-AU" dirty="0"/>
              <a:t>Discussion outcomes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3763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590251" y="1264329"/>
            <a:ext cx="11000387" cy="4054431"/>
          </a:xfrm>
        </p:spPr>
        <p:txBody>
          <a:bodyPr/>
          <a:lstStyle/>
          <a:p>
            <a:pPr algn="ctr"/>
            <a:r>
              <a:rPr lang="en-AU" dirty="0"/>
              <a:t>End of exercise</a:t>
            </a:r>
            <a:br>
              <a:rPr lang="en-AU" dirty="0"/>
            </a:br>
            <a:r>
              <a:rPr lang="en-AU" sz="2000" b="0" dirty="0">
                <a:solidFill>
                  <a:schemeClr val="bg1"/>
                </a:solidFill>
              </a:rPr>
              <a:t>Thank you for your participation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AU" dirty="0"/>
              <a:t>cyber.gov.au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3540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SD-ACSC harmonised">
      <a:dk1>
        <a:srgbClr val="072E57"/>
      </a:dk1>
      <a:lt1>
        <a:sysClr val="window" lastClr="FFFFFF"/>
      </a:lt1>
      <a:dk2>
        <a:srgbClr val="072E57"/>
      </a:dk2>
      <a:lt2>
        <a:srgbClr val="F2F2F2"/>
      </a:lt2>
      <a:accent1>
        <a:srgbClr val="006DB7"/>
      </a:accent1>
      <a:accent2>
        <a:srgbClr val="009E88"/>
      </a:accent2>
      <a:accent3>
        <a:srgbClr val="F5AE38"/>
      </a:accent3>
      <a:accent4>
        <a:srgbClr val="ED7A23"/>
      </a:accent4>
      <a:accent5>
        <a:srgbClr val="E92029"/>
      </a:accent5>
      <a:accent6>
        <a:srgbClr val="6950A1"/>
      </a:accent6>
      <a:hlink>
        <a:srgbClr val="00B5D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600" dirty="0" err="1">
            <a:solidFill>
              <a:srgbClr val="001D44"/>
            </a:solidFill>
            <a:effectLst/>
            <a:latin typeface="Calibri" panose="020F0502020204030204" pitchFamily="34" charset="0"/>
            <a:cs typeface="Calibri" panose="020F0502020204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SD-ACSC 16x9 template Aug2024.potx" id="{F60255E0-4108-4FB8-99F3-97122B12182A}" vid="{BC324B17-6CD7-4C56-97E6-108C0A5AA85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3829aca-c9e0-4f09-98d9-eb676f2f1066" xsi:nil="true"/>
    <lcf76f155ced4ddcb4097134ff3c332f xmlns="666efb30-2678-4858-b162-983968158e30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24B7F6E302814C8127D1769DAA7DA6" ma:contentTypeVersion="11" ma:contentTypeDescription="Create a new document." ma:contentTypeScope="" ma:versionID="d77aee18283362bbe2556c66cdadb87e">
  <xsd:schema xmlns:xsd="http://www.w3.org/2001/XMLSchema" xmlns:xs="http://www.w3.org/2001/XMLSchema" xmlns:p="http://schemas.microsoft.com/office/2006/metadata/properties" xmlns:ns2="666efb30-2678-4858-b162-983968158e30" xmlns:ns3="13829aca-c9e0-4f09-98d9-eb676f2f1066" targetNamespace="http://schemas.microsoft.com/office/2006/metadata/properties" ma:root="true" ma:fieldsID="ec046cde678e17e5e9c1f726824a44f9" ns2:_="" ns3:_="">
    <xsd:import namespace="666efb30-2678-4858-b162-983968158e30"/>
    <xsd:import namespace="13829aca-c9e0-4f09-98d9-eb676f2f106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6efb30-2678-4858-b162-983968158e3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937a99db-23d5-4276-ae15-d2cd0b653fd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829aca-c9e0-4f09-98d9-eb676f2f1066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78318922-c6a4-4b62-8cfb-2305d889ffd3}" ma:internalName="TaxCatchAll" ma:showField="CatchAllData" ma:web="13829aca-c9e0-4f09-98d9-eb676f2f106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EB29175-6C80-456A-BEA5-008AF899C5E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C2CEB49-09E5-4AF7-8526-F405CA6E2FB5}">
  <ds:schemaRefs>
    <ds:schemaRef ds:uri="http://schemas.microsoft.com/office/2006/metadata/properties"/>
    <ds:schemaRef ds:uri="http://purl.org/dc/dcmitype/"/>
    <ds:schemaRef ds:uri="13829aca-c9e0-4f09-98d9-eb676f2f1066"/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http://schemas.microsoft.com/office/2006/documentManagement/types"/>
    <ds:schemaRef ds:uri="http://purl.org/dc/terms/"/>
    <ds:schemaRef ds:uri="666efb30-2678-4858-b162-983968158e30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4C64115-9936-4B45-96C2-597F79E5145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66efb30-2678-4858-b162-983968158e30"/>
    <ds:schemaRef ds:uri="13829aca-c9e0-4f09-98d9-eb676f2f106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BN88057260</Template>
  <TotalTime>947</TotalTime>
  <Words>711</Words>
  <Application>Microsoft Office PowerPoint</Application>
  <PresentationFormat>Widescreen</PresentationFormat>
  <Paragraphs>58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MrEavesXLModOT-Bold</vt:lpstr>
      <vt:lpstr>MrEavesXLModOT-Reg</vt:lpstr>
      <vt:lpstr>Office Theme</vt:lpstr>
      <vt:lpstr>Cyber security exercise</vt:lpstr>
      <vt:lpstr>Principles of exercising</vt:lpstr>
      <vt:lpstr>Start exercise</vt:lpstr>
      <vt:lpstr>Inject 1: Data breach</vt:lpstr>
      <vt:lpstr>Inject 2: Investigation</vt:lpstr>
      <vt:lpstr>Inject 3: Removable media</vt:lpstr>
      <vt:lpstr>Inject 4: Regulatory response</vt:lpstr>
      <vt:lpstr>Discussion outcomes</vt:lpstr>
      <vt:lpstr>End of exercise Thank you for your participation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Cybersecurity exercise</dc:title>
  <cp:lastModifiedBy>Boyle, Josh MR 2</cp:lastModifiedBy>
  <cp:revision>17</cp:revision>
  <dcterms:created xsi:type="dcterms:W3CDTF">2024-09-17T23:26:14Z</dcterms:created>
  <dcterms:modified xsi:type="dcterms:W3CDTF">2025-06-19T07:33:44Z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hecked by">
    <vt:lpwstr>32123</vt:lpwstr>
  </property>
  <property fmtid="{D5CDD505-2E9C-101B-9397-08002B2CF9AE}" pid="3" name="Objective-Id">
    <vt:lpwstr>BN93289223</vt:lpwstr>
  </property>
  <property fmtid="{D5CDD505-2E9C-101B-9397-08002B2CF9AE}" pid="4" name="Objective-Title">
    <vt:lpwstr>ASD-ACSC Presentation - Harmonised 16x9</vt:lpwstr>
  </property>
  <property fmtid="{D5CDD505-2E9C-101B-9397-08002B2CF9AE}" pid="5" name="Objective-Comment">
    <vt:lpwstr/>
  </property>
  <property fmtid="{D5CDD505-2E9C-101B-9397-08002B2CF9AE}" pid="6" name="Objective-CreationStamp">
    <vt:filetime>2024-11-28T22:21:31Z</vt:filetime>
  </property>
  <property fmtid="{D5CDD505-2E9C-101B-9397-08002B2CF9AE}" pid="7" name="Objective-IsApproved">
    <vt:bool>false</vt:bool>
  </property>
  <property fmtid="{D5CDD505-2E9C-101B-9397-08002B2CF9AE}" pid="8" name="Objective-IsPublished">
    <vt:bool>false</vt:bool>
  </property>
  <property fmtid="{D5CDD505-2E9C-101B-9397-08002B2CF9AE}" pid="9" name="Objective-DatePublished">
    <vt:lpwstr/>
  </property>
  <property fmtid="{D5CDD505-2E9C-101B-9397-08002B2CF9AE}" pid="10" name="Objective-ModificationStamp">
    <vt:filetime>2025-02-03T05:10:50Z</vt:filetime>
  </property>
  <property fmtid="{D5CDD505-2E9C-101B-9397-08002B2CF9AE}" pid="11" name="Objective-Owner">
    <vt:lpwstr>Boag, Susanne Ms</vt:lpwstr>
  </property>
  <property fmtid="{D5CDD505-2E9C-101B-9397-08002B2CF9AE}" pid="12" name="Objective-Path">
    <vt:lpwstr>Objective Global Folder - PROD:Statutory Agencies:Australian Signals Directorate:ASD : Australian Signals Directorate:Pre-REDSPICE ASD Structure:ACSC GROUP:PEP - PARTNERSHIPS ENGAGEMENT AND PROGRAMS DIVISION:Ministerial Media &amp; Communications Branch (MMC </vt:lpwstr>
  </property>
  <property fmtid="{D5CDD505-2E9C-101B-9397-08002B2CF9AE}" pid="13" name="Objective-Parent">
    <vt:lpwstr>Templates (Word &amp; PPT)</vt:lpwstr>
  </property>
  <property fmtid="{D5CDD505-2E9C-101B-9397-08002B2CF9AE}" pid="14" name="Objective-State">
    <vt:lpwstr>Being Edited</vt:lpwstr>
  </property>
  <property fmtid="{D5CDD505-2E9C-101B-9397-08002B2CF9AE}" pid="15" name="Objective-Version">
    <vt:lpwstr>0.3</vt:lpwstr>
  </property>
  <property fmtid="{D5CDD505-2E9C-101B-9397-08002B2CF9AE}" pid="16" name="Objective-VersionNumber">
    <vt:i4>3</vt:i4>
  </property>
  <property fmtid="{D5CDD505-2E9C-101B-9397-08002B2CF9AE}" pid="17" name="Objective-VersionComment">
    <vt:lpwstr/>
  </property>
  <property fmtid="{D5CDD505-2E9C-101B-9397-08002B2CF9AE}" pid="18" name="Objective-FileNumber">
    <vt:lpwstr/>
  </property>
  <property fmtid="{D5CDD505-2E9C-101B-9397-08002B2CF9AE}" pid="19" name="Objective-Classification">
    <vt:lpwstr>[Inherited - Protected]</vt:lpwstr>
  </property>
  <property fmtid="{D5CDD505-2E9C-101B-9397-08002B2CF9AE}" pid="20" name="Objective-Caveats">
    <vt:lpwstr/>
  </property>
  <property fmtid="{D5CDD505-2E9C-101B-9397-08002B2CF9AE}" pid="21" name="Objective-Document Type [system]">
    <vt:lpwstr/>
  </property>
  <property fmtid="{D5CDD505-2E9C-101B-9397-08002B2CF9AE}" pid="22" name="Objective-Reason for Security Classification Change [system]">
    <vt:lpwstr/>
  </property>
  <property fmtid="{D5CDD505-2E9C-101B-9397-08002B2CF9AE}" pid="23" name="ContentTypeId">
    <vt:lpwstr>0x0101006824B7F6E302814C8127D1769DAA7DA6</vt:lpwstr>
  </property>
  <property fmtid="{D5CDD505-2E9C-101B-9397-08002B2CF9AE}" pid="24" name="MediaServiceImageTags">
    <vt:lpwstr/>
  </property>
</Properties>
</file>