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6" r:id="rId5"/>
    <p:sldId id="272" r:id="rId6"/>
    <p:sldId id="276" r:id="rId7"/>
    <p:sldId id="275" r:id="rId8"/>
    <p:sldId id="265" r:id="rId9"/>
    <p:sldId id="273" r:id="rId10"/>
    <p:sldId id="27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69C17-91BD-6E03-6DE8-11D303AA5563}" v="8" dt="2025-04-29T02:46:40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yle, Josh MR 2" userId="S::josh.boyle2@defence.gov.au::0c723b92-23be-49c8-bcb6-0bf5ff9aa284" providerId="AD" clId="Web-{1A469C17-91BD-6E03-6DE8-11D303AA5563}"/>
    <pc:docChg chg="modSld">
      <pc:chgData name="Boyle, Josh MR 2" userId="S::josh.boyle2@defence.gov.au::0c723b92-23be-49c8-bcb6-0bf5ff9aa284" providerId="AD" clId="Web-{1A469C17-91BD-6E03-6DE8-11D303AA5563}" dt="2025-04-29T02:46:40.281" v="7" actId="20577"/>
      <pc:docMkLst>
        <pc:docMk/>
      </pc:docMkLst>
      <pc:sldChg chg="modSp">
        <pc:chgData name="Boyle, Josh MR 2" userId="S::josh.boyle2@defence.gov.au::0c723b92-23be-49c8-bcb6-0bf5ff9aa284" providerId="AD" clId="Web-{1A469C17-91BD-6E03-6DE8-11D303AA5563}" dt="2025-04-29T02:44:59.061" v="1" actId="20577"/>
        <pc:sldMkLst>
          <pc:docMk/>
          <pc:sldMk cId="1316661277" sldId="262"/>
        </pc:sldMkLst>
        <pc:spChg chg="mod">
          <ac:chgData name="Boyle, Josh MR 2" userId="S::josh.boyle2@defence.gov.au::0c723b92-23be-49c8-bcb6-0bf5ff9aa284" providerId="AD" clId="Web-{1A469C17-91BD-6E03-6DE8-11D303AA5563}" dt="2025-04-29T02:44:59.061" v="1" actId="20577"/>
          <ac:spMkLst>
            <pc:docMk/>
            <pc:sldMk cId="1316661277" sldId="262"/>
            <ac:spMk id="6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A469C17-91BD-6E03-6DE8-11D303AA5563}" dt="2025-04-29T02:45:52.109" v="5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1A469C17-91BD-6E03-6DE8-11D303AA5563}" dt="2025-04-29T02:45:11.389" v="3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A469C17-91BD-6E03-6DE8-11D303AA5563}" dt="2025-04-29T02:45:52.109" v="5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1A469C17-91BD-6E03-6DE8-11D303AA5563}" dt="2025-04-29T02:46:40.281" v="7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1A469C17-91BD-6E03-6DE8-11D303AA5563}" dt="2025-04-29T02:46:35.359" v="6" actId="20577"/>
          <ac:spMkLst>
            <pc:docMk/>
            <pc:sldMk cId="2513936866" sldId="272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1A469C17-91BD-6E03-6DE8-11D303AA5563}" dt="2025-04-29T02:46:40.281" v="7" actId="20577"/>
          <ac:spMkLst>
            <pc:docMk/>
            <pc:sldMk cId="2513936866" sldId="272"/>
            <ac:spMk id="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18/06/2025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18/06/2025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38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Finish the exercise by discussing and collating what you learned, how your understanding of this type of threat has changed and what processes you might update as a result.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B3730-EC5E-1F4B-B3A5-64A37EF4D6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18/06/2025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/>
          <a:lstStyle/>
          <a:p>
            <a:r>
              <a:rPr lang="en-AU" dirty="0"/>
              <a:t>Mobile phone theft and response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745" y="1976375"/>
            <a:ext cx="2881888" cy="25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89329"/>
            <a:ext cx="7765748" cy="970236"/>
          </a:xfrm>
        </p:spPr>
        <p:txBody>
          <a:bodyPr/>
          <a:lstStyle/>
          <a:p>
            <a:r>
              <a:rPr lang="en-AU" dirty="0"/>
              <a:t>Principles of exercising</a:t>
            </a:r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590250" y="2034639"/>
            <a:ext cx="9584990" cy="73412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2000" b="0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Calibri" panose="020F0502020204030204" pitchFamily="34" charset="0"/>
              </a:defRPr>
            </a:lvl1pPr>
            <a:lvl2pPr marL="36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2pPr>
            <a:lvl3pPr marL="57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Calibri" panose="020F0502020204030204" pitchFamily="34" charset="0"/>
              </a:defRPr>
            </a:lvl3pPr>
            <a:lvl4pPr marL="79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00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Establish the level of cyber resilience and preparedness your plans provide</a:t>
            </a:r>
            <a:br>
              <a:rPr lang="en-AU" dirty="0"/>
            </a:br>
            <a:r>
              <a:rPr lang="en-AU" dirty="0"/>
              <a:t>and </a:t>
            </a:r>
            <a:r>
              <a:rPr lang="en-AU" b="1" dirty="0"/>
              <a:t>identify where gaps may exist</a:t>
            </a:r>
            <a:r>
              <a:rPr lang="en-AU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/>
              <a:t>Develop response plans </a:t>
            </a:r>
            <a:r>
              <a:rPr lang="en-AU" dirty="0"/>
              <a:t>and crisis coordination by testing them in a realistic scenario.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Build trusted relationships and </a:t>
            </a:r>
            <a:r>
              <a:rPr lang="en-AU" b="1" dirty="0"/>
              <a:t>develop shared understanding</a:t>
            </a:r>
            <a:r>
              <a:rPr lang="en-AU" dirty="0"/>
              <a:t> between key stakeholders before an actual incident.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Prepare</a:t>
            </a:r>
            <a:r>
              <a:rPr lang="en-AU" dirty="0">
                <a:cs typeface="Calibri"/>
              </a:rPr>
              <a:t> and train key </a:t>
            </a:r>
            <a:r>
              <a:rPr lang="en-AU" b="1" dirty="0">
                <a:cs typeface="Calibri"/>
              </a:rPr>
              <a:t>staff at all levels </a:t>
            </a:r>
            <a:r>
              <a:rPr lang="en-AU" dirty="0">
                <a:cs typeface="Calibri"/>
              </a:rPr>
              <a:t>to practice incident response, recovery and decision-making in a risk-free environment.</a:t>
            </a:r>
            <a:endParaRPr lang="en-AU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Operate in a </a:t>
            </a:r>
            <a:r>
              <a:rPr lang="en-AU" b="1" dirty="0">
                <a:cs typeface="Calibri"/>
              </a:rPr>
              <a:t>no-fault environment</a:t>
            </a:r>
            <a:r>
              <a:rPr lang="en-AU" dirty="0">
                <a:cs typeface="Calibri"/>
              </a:rPr>
              <a:t> to check and test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incident response plans and crisis coordination structures.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99776" y="1089329"/>
            <a:ext cx="7765748" cy="970236"/>
          </a:xfrm>
        </p:spPr>
        <p:txBody>
          <a:bodyPr/>
          <a:lstStyle/>
          <a:p>
            <a:r>
              <a:rPr lang="en-AU" dirty="0" smtClean="0"/>
              <a:t>Start exercise</a:t>
            </a:r>
            <a:endParaRPr lang="en-AU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87194" y="2209747"/>
            <a:ext cx="9477886" cy="36120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This scenario will help you understand the security of your organisation’s mobile devices, such as mobile phones and tablets that are provisioned to users.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cs typeface="Calibri"/>
              </a:rPr>
              <a:t>It details a realistic scenario where a user rushing for a meeting accidentally loses a phone, which ends up in the hands of a thief, who later tries to gain access to the information on the device.</a:t>
            </a:r>
            <a:endParaRPr lang="en-A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906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Inject 1: </a:t>
            </a:r>
            <a:r>
              <a:rPr lang="en-AU" b="0" dirty="0"/>
              <a:t>Device loss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/>
              <a:t>A user travelling by train to a meeting misplaces an organisation-provisioned mobile phone, only noticing after they have left the station. </a:t>
            </a:r>
          </a:p>
          <a:p>
            <a:r>
              <a:rPr lang="en-AU" dirty="0"/>
              <a:t>Unfortunately, it soon falls into the hands of an opportunistic thief. </a:t>
            </a:r>
          </a:p>
          <a:p>
            <a:r>
              <a:rPr lang="en-AU" dirty="0">
                <a:cs typeface="Calibri"/>
              </a:rPr>
              <a:t>The thief believes it is a personal phone and attempts to access it in case it has saved payment </a:t>
            </a:r>
            <a:r>
              <a:rPr lang="en-AU">
                <a:cs typeface="Calibri"/>
              </a:rPr>
              <a:t>details or</a:t>
            </a:r>
            <a:r>
              <a:rPr lang="en-AU" dirty="0">
                <a:cs typeface="Calibri"/>
              </a:rPr>
              <a:t> is still logged into an online shop.</a:t>
            </a:r>
            <a:endParaRPr lang="en-AU" dirty="0">
              <a:ea typeface="Calibri"/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>
                <a:cs typeface="Calibri"/>
              </a:rPr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authentication methods are in use for mobile devices? Are users required to set up a PIN, a password or biometrics to prevent unauthorised access?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does your organisation support users in setting suitably complex PINs and passwords or appropriate biometrics?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does your organisation enforce or measure effective use of these protections?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69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2: </a:t>
            </a:r>
            <a:r>
              <a:rPr lang="en-AU" b="0" dirty="0"/>
              <a:t>Firmware updates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2911274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The thief, having failed to gain access to the phone, sells it on to a dealer who in turn sells it to a criminal hacker who specialises in gaining access to locked devices. </a:t>
            </a:r>
          </a:p>
          <a:p>
            <a:r>
              <a:rPr lang="en-AU" dirty="0"/>
              <a:t>The hacker makes money by gaining access to devices and selling extracted information, or payment card details. </a:t>
            </a:r>
          </a:p>
          <a:p>
            <a:r>
              <a:rPr lang="en-AU" dirty="0"/>
              <a:t>An old version of the software running on the device is known to have a security issue that would allow the hacker to bypass the lock screen.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regularly are users’ devices updated? Is this enforced or can they delay updates indefinitely?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If the hacker was able to gain access to the phone, what information would they be able to access?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would the business impact be of losing control of that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3: </a:t>
            </a:r>
            <a:r>
              <a:rPr lang="en-AU" b="0" dirty="0"/>
              <a:t>Sanitisation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2911274"/>
          </a:xfrm>
        </p:spPr>
        <p:txBody>
          <a:bodyPr>
            <a:normAutofit/>
          </a:bodyPr>
          <a:lstStyle/>
          <a:p>
            <a:r>
              <a:rPr lang="en-AU" dirty="0"/>
              <a:t>Upon being notified that the device has been lost, your organisation presumes it has been stolen and wishes to ensure that information on the phone is not compromised.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abilities do you have to remotely disable or wipe the phone? Are there any limitations on these techniques? 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What data is stored on the phone? What would the impact to the business be if this was compromised? 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Can you track the device once it has been lost?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9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Inject 4: </a:t>
            </a:r>
            <a:r>
              <a:rPr lang="en-AU" b="0" dirty="0"/>
              <a:t>Incident response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2911274"/>
          </a:xfrm>
        </p:spPr>
        <p:txBody>
          <a:bodyPr>
            <a:normAutofit/>
          </a:bodyPr>
          <a:lstStyle/>
          <a:p>
            <a:r>
              <a:rPr lang="en-AU" dirty="0"/>
              <a:t>The user mentioned to a supplier that they had misplaced their phone. </a:t>
            </a:r>
          </a:p>
          <a:p>
            <a:r>
              <a:rPr lang="en-AU" dirty="0"/>
              <a:t>The supplier now contacts your organisation concerned that sensitive information may have been contained on the device. 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Discussion points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How do you respond to your supplier's concern?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proactively reach out to other suppliers or customers to let them know what's happened?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Do you contact any other organisations, media or unions?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373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1587843" y="1995617"/>
            <a:ext cx="10080696" cy="47740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did you learn from running this exercise?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How has your understanding of preventing this type of </a:t>
            </a:r>
            <a:r>
              <a:rPr lang="en-AU" dirty="0" smtClean="0"/>
              <a:t>cyber security </a:t>
            </a:r>
            <a:r>
              <a:rPr lang="en-AU" dirty="0"/>
              <a:t>threat changed?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What will you look to change or implement across your organisation?</a:t>
            </a:r>
            <a:br>
              <a:rPr lang="en-AU" dirty="0"/>
            </a:br>
            <a:r>
              <a:rPr lang="en-AU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AU" dirty="0">
                <a:solidFill>
                  <a:schemeClr val="bg1">
                    <a:lumMod val="75000"/>
                  </a:schemeClr>
                </a:solidFill>
              </a:rPr>
            </a:br>
            <a:endParaRPr lang="en-AU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87843" y="846815"/>
            <a:ext cx="10002795" cy="755373"/>
          </a:xfrm>
        </p:spPr>
        <p:txBody>
          <a:bodyPr/>
          <a:lstStyle/>
          <a:p>
            <a:r>
              <a:rPr lang="en-AU" dirty="0"/>
              <a:t>Discussion outcomes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7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2CEB49-09E5-4AF7-8526-F405CA6E2FB5}">
  <ds:schemaRefs>
    <ds:schemaRef ds:uri="http://purl.org/dc/terms/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666efb30-2678-4858-b162-983968158e30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1094</TotalTime>
  <Words>699</Words>
  <Application>Microsoft Office PowerPoint</Application>
  <PresentationFormat>Widescreen</PresentationFormat>
  <Paragraphs>58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MrEavesXLModOT-Bold</vt:lpstr>
      <vt:lpstr>MrEavesXLModOT-Reg</vt:lpstr>
      <vt:lpstr>Office Theme</vt:lpstr>
      <vt:lpstr>Cyber security exercise</vt:lpstr>
      <vt:lpstr>Principles of exercising</vt:lpstr>
      <vt:lpstr>Start exercise</vt:lpstr>
      <vt:lpstr>Inject 1: Device loss</vt:lpstr>
      <vt:lpstr>Inject 2: Firmware updates</vt:lpstr>
      <vt:lpstr>Inject 3: Sanitisation</vt:lpstr>
      <vt:lpstr>Inject 4: Incident response</vt:lpstr>
      <vt:lpstr>Discussion outcomes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dc:creator>Umbalo, Jordy MR 1</dc:creator>
  <cp:lastModifiedBy>Boyle, Josh MR 2</cp:lastModifiedBy>
  <cp:revision>21</cp:revision>
  <dcterms:created xsi:type="dcterms:W3CDTF">2024-09-17T23:26:14Z</dcterms:created>
  <dcterms:modified xsi:type="dcterms:W3CDTF">2025-06-18T08:45:43Z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