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6" r:id="rId5"/>
    <p:sldId id="265" r:id="rId6"/>
    <p:sldId id="275" r:id="rId7"/>
    <p:sldId id="274" r:id="rId8"/>
    <p:sldId id="272" r:id="rId9"/>
    <p:sldId id="273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6FE"/>
    <a:srgbClr val="000000"/>
    <a:srgbClr val="001D44"/>
    <a:srgbClr val="80C58C"/>
    <a:srgbClr val="F58146"/>
    <a:srgbClr val="F50C46"/>
    <a:srgbClr val="E04964"/>
    <a:srgbClr val="4151A3"/>
    <a:srgbClr val="00B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1102A4-15A3-C0CA-B2BC-6C712FE57554}" v="45" dt="2025-04-29T04:02:42.6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5907" autoAdjust="0"/>
  </p:normalViewPr>
  <p:slideViewPr>
    <p:cSldViewPr snapToGrid="0">
      <p:cViewPr varScale="1">
        <p:scale>
          <a:sx n="160" d="100"/>
          <a:sy n="160" d="100"/>
        </p:scale>
        <p:origin x="332" y="88"/>
      </p:cViewPr>
      <p:guideLst>
        <p:guide orient="horz" pos="187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yle, Josh MR 2" userId="S::josh.boyle2@defence.gov.au::0c723b92-23be-49c8-bcb6-0bf5ff9aa284" providerId="AD" clId="Web-{181102A4-15A3-C0CA-B2BC-6C712FE57554}"/>
    <pc:docChg chg="modSld">
      <pc:chgData name="Boyle, Josh MR 2" userId="S::josh.boyle2@defence.gov.au::0c723b92-23be-49c8-bcb6-0bf5ff9aa284" providerId="AD" clId="Web-{181102A4-15A3-C0CA-B2BC-6C712FE57554}" dt="2025-04-29T04:02:42.673" v="45" actId="20577"/>
      <pc:docMkLst>
        <pc:docMk/>
      </pc:docMkLst>
      <pc:sldChg chg="modSp">
        <pc:chgData name="Boyle, Josh MR 2" userId="S::josh.boyle2@defence.gov.au::0c723b92-23be-49c8-bcb6-0bf5ff9aa284" providerId="AD" clId="Web-{181102A4-15A3-C0CA-B2BC-6C712FE57554}" dt="2025-04-29T03:54:45.077" v="2" actId="20577"/>
        <pc:sldMkLst>
          <pc:docMk/>
          <pc:sldMk cId="1316661277" sldId="262"/>
        </pc:sldMkLst>
        <pc:spChg chg="mod">
          <ac:chgData name="Boyle, Josh MR 2" userId="S::josh.boyle2@defence.gov.au::0c723b92-23be-49c8-bcb6-0bf5ff9aa284" providerId="AD" clId="Web-{181102A4-15A3-C0CA-B2BC-6C712FE57554}" dt="2025-04-29T03:54:45.077" v="2" actId="20577"/>
          <ac:spMkLst>
            <pc:docMk/>
            <pc:sldMk cId="1316661277" sldId="262"/>
            <ac:spMk id="6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181102A4-15A3-C0CA-B2BC-6C712FE57554}" dt="2025-04-29T03:57:34.256" v="17" actId="20577"/>
        <pc:sldMkLst>
          <pc:docMk/>
          <pc:sldMk cId="3470091478" sldId="265"/>
        </pc:sldMkLst>
        <pc:spChg chg="mod">
          <ac:chgData name="Boyle, Josh MR 2" userId="S::josh.boyle2@defence.gov.au::0c723b92-23be-49c8-bcb6-0bf5ff9aa284" providerId="AD" clId="Web-{181102A4-15A3-C0CA-B2BC-6C712FE57554}" dt="2025-04-29T03:57:34.256" v="17" actId="20577"/>
          <ac:spMkLst>
            <pc:docMk/>
            <pc:sldMk cId="3470091478" sldId="265"/>
            <ac:spMk id="24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181102A4-15A3-C0CA-B2BC-6C712FE57554}" dt="2025-04-29T03:55:28.688" v="6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181102A4-15A3-C0CA-B2BC-6C712FE57554}" dt="2025-04-29T03:54:51.781" v="3" actId="14100"/>
          <ac:spMkLst>
            <pc:docMk/>
            <pc:sldMk cId="254698354" sldId="270"/>
            <ac:spMk id="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181102A4-15A3-C0CA-B2BC-6C712FE57554}" dt="2025-04-29T03:55:28.688" v="6" actId="20577"/>
          <ac:spMkLst>
            <pc:docMk/>
            <pc:sldMk cId="254698354" sldId="270"/>
            <ac:spMk id="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181102A4-15A3-C0CA-B2BC-6C712FE57554}" dt="2025-04-29T04:00:00.495" v="32" actId="1076"/>
        <pc:sldMkLst>
          <pc:docMk/>
          <pc:sldMk cId="2513936866" sldId="272"/>
        </pc:sldMkLst>
        <pc:spChg chg="mod">
          <ac:chgData name="Boyle, Josh MR 2" userId="S::josh.boyle2@defence.gov.au::0c723b92-23be-49c8-bcb6-0bf5ff9aa284" providerId="AD" clId="Web-{181102A4-15A3-C0CA-B2BC-6C712FE57554}" dt="2025-04-29T03:58:43.383" v="24" actId="20577"/>
          <ac:spMkLst>
            <pc:docMk/>
            <pc:sldMk cId="2513936866" sldId="272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181102A4-15A3-C0CA-B2BC-6C712FE57554}" dt="2025-04-29T04:00:00.495" v="32" actId="1076"/>
          <ac:spMkLst>
            <pc:docMk/>
            <pc:sldMk cId="2513936866" sldId="272"/>
            <ac:spMk id="24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181102A4-15A3-C0CA-B2BC-6C712FE57554}" dt="2025-04-29T04:02:42.673" v="45" actId="20577"/>
        <pc:sldMkLst>
          <pc:docMk/>
          <pc:sldMk cId="3044087529" sldId="273"/>
        </pc:sldMkLst>
        <pc:spChg chg="mod">
          <ac:chgData name="Boyle, Josh MR 2" userId="S::josh.boyle2@defence.gov.au::0c723b92-23be-49c8-bcb6-0bf5ff9aa284" providerId="AD" clId="Web-{181102A4-15A3-C0CA-B2BC-6C712FE57554}" dt="2025-04-29T04:02:42.673" v="45" actId="20577"/>
          <ac:spMkLst>
            <pc:docMk/>
            <pc:sldMk cId="3044087529" sldId="273"/>
            <ac:spMk id="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487A0-7D9C-4455-B7DF-8D29F57DFF77}" type="datetime1">
              <a:rPr lang="en-AU" smtClean="0"/>
              <a:t>19/06/2025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569DE-29C3-4083-B27B-7457DA469A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89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17660-0E2B-411B-A97F-6BF722E4C5F9}" type="datetime1">
              <a:rPr lang="en-AU" smtClean="0"/>
              <a:t>19/06/2025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B3730-EC5E-1F4B-B3A5-64A37EF4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77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Finish the exercise by discussing and collating what you learned, how your understanding of this type of threat has changed and what processes you might update as a result.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6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0"/>
            <a:ext cx="514349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70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7B0-B1D1-43C8-8974-33F01A21EC32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566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383" y="-6824"/>
            <a:ext cx="5148617" cy="6864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683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" y="0"/>
            <a:ext cx="12181749" cy="6856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377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" y="0"/>
            <a:ext cx="12181748" cy="6856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874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39"/>
            <a:ext cx="12193200" cy="108648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7840690C-5866-438B-9AD6-A5817D622AFE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7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78386" cy="6858000"/>
          </a:xfrm>
          <a:prstGeom prst="rect">
            <a:avLst/>
          </a:prstGeom>
        </p:spPr>
      </p:pic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1587843" y="2305050"/>
            <a:ext cx="10002795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1587843" y="1264329"/>
            <a:ext cx="10002795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EBA9B4-4585-4337-B797-7AE573D1CC7C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1587843" y="6404576"/>
            <a:ext cx="102230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45E206D-AFCE-4821-800F-8E47CBDE96A4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5F10CE7-5249-494F-98C5-B7958C8CCFBD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40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8ADA8696-60C5-4851-AC1E-4531DB419813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47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34FAE-9AE8-53A2-37C0-741D7B83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51" y="365125"/>
            <a:ext cx="110003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Heading 1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A055835-5A29-44DC-0FFD-8A32EBF03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18588" y="6404576"/>
            <a:ext cx="988771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418814-5937-4A1A-99B1-4D93710C2B08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21EB113-AC25-B518-3322-01E8FE6E7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132" y="6404576"/>
            <a:ext cx="618506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latin typeface="+mn-lt"/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590251" y="6404576"/>
            <a:ext cx="102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rEavesXLModOT-Reg" panose="020B0603060502020204" pitchFamily="34" charset="0"/>
              </a:defRPr>
            </a:lvl1pPr>
          </a:lstStyle>
          <a:p>
            <a:r>
              <a:rPr lang="en-AU" dirty="0">
                <a:latin typeface="MrEavesXLModOT-Bold" panose="020B0803060502020204" pitchFamily="34" charset="0"/>
              </a:rPr>
              <a:t>cyber</a:t>
            </a:r>
            <a:r>
              <a:rPr lang="en-AU" dirty="0"/>
              <a:t>.gov.au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90251" y="1825625"/>
            <a:ext cx="110003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72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7" r:id="rId4"/>
    <p:sldLayoutId id="2147483650" r:id="rId5"/>
    <p:sldLayoutId id="2147483662" r:id="rId6"/>
    <p:sldLayoutId id="2147483652" r:id="rId7"/>
    <p:sldLayoutId id="2147483663" r:id="rId8"/>
    <p:sldLayoutId id="2147483665" r:id="rId9"/>
    <p:sldLayoutId id="214748366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Tx/>
        <a:buNone/>
        <a:defRPr lang="en-US" sz="2000" b="0" kern="1200" baseline="0" dirty="0" smtClean="0">
          <a:solidFill>
            <a:srgbClr val="000000"/>
          </a:solidFill>
          <a:effectLst/>
          <a:latin typeface="+mj-lt"/>
          <a:ea typeface="+mn-ea"/>
          <a:cs typeface="Calibri" panose="020F0502020204030204" pitchFamily="34" charset="0"/>
        </a:defRPr>
      </a:lvl1pPr>
      <a:lvl2pPr marL="360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2pPr>
      <a:lvl3pPr marL="576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3pPr>
      <a:lvl4pPr marL="792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1008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590250" y="5096786"/>
            <a:ext cx="6786733" cy="846813"/>
          </a:xfrm>
        </p:spPr>
        <p:txBody>
          <a:bodyPr/>
          <a:lstStyle/>
          <a:p>
            <a:r>
              <a:rPr lang="en-AU" dirty="0"/>
              <a:t>Being attacked from an unknown Wi-Fi network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0251" y="4039263"/>
            <a:ext cx="6786733" cy="1371600"/>
          </a:xfrm>
        </p:spPr>
        <p:txBody>
          <a:bodyPr/>
          <a:lstStyle/>
          <a:p>
            <a:r>
              <a:rPr lang="en-AU" dirty="0" smtClean="0"/>
              <a:t>Cyber security </a:t>
            </a:r>
            <a:r>
              <a:rPr lang="en-AU" dirty="0"/>
              <a:t>exercise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>
                <a:latin typeface="+mn-lt"/>
              </a:rPr>
              <a:t>cyber.gov.au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47" y="2003985"/>
            <a:ext cx="2551845" cy="255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8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599776" y="1097279"/>
            <a:ext cx="7765748" cy="962285"/>
          </a:xfrm>
        </p:spPr>
        <p:txBody>
          <a:bodyPr/>
          <a:lstStyle/>
          <a:p>
            <a:r>
              <a:rPr lang="en-AU" dirty="0"/>
              <a:t>Principles of exercising</a:t>
            </a:r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590250" y="2034639"/>
            <a:ext cx="9584990" cy="73412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2000" b="0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Calibri" panose="020F0502020204030204" pitchFamily="34" charset="0"/>
              </a:defRPr>
            </a:lvl1pPr>
            <a:lvl2pPr marL="360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2pPr>
            <a:lvl3pPr marL="576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3pPr>
            <a:lvl4pPr marL="792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008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Establish the level of cyber resilience and preparedness your plans provide</a:t>
            </a:r>
            <a:br>
              <a:rPr lang="en-AU" dirty="0"/>
            </a:br>
            <a:r>
              <a:rPr lang="en-AU" dirty="0"/>
              <a:t>and </a:t>
            </a:r>
            <a:r>
              <a:rPr lang="en-AU" b="1" dirty="0"/>
              <a:t>identify where gaps may exist</a:t>
            </a:r>
            <a:r>
              <a:rPr lang="en-AU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/>
              <a:t>Develop response plans </a:t>
            </a:r>
            <a:r>
              <a:rPr lang="en-AU" dirty="0"/>
              <a:t>and crisis coordination by testing them in a realistic scenario.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Build trusted relationships and </a:t>
            </a:r>
            <a:r>
              <a:rPr lang="en-AU" b="1" dirty="0"/>
              <a:t>develop shared understanding</a:t>
            </a:r>
            <a:r>
              <a:rPr lang="en-AU" dirty="0"/>
              <a:t> between key stakeholders before an actual incident.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Prepare</a:t>
            </a:r>
            <a:r>
              <a:rPr lang="en-AU" dirty="0">
                <a:cs typeface="Calibri"/>
              </a:rPr>
              <a:t> and train key </a:t>
            </a:r>
            <a:r>
              <a:rPr lang="en-AU" b="1" dirty="0">
                <a:cs typeface="Calibri"/>
              </a:rPr>
              <a:t>staff at all levels </a:t>
            </a:r>
            <a:r>
              <a:rPr lang="en-AU" dirty="0">
                <a:cs typeface="Calibri"/>
              </a:rPr>
              <a:t>to practice incident response, recovery and decision-making in a risk-free environment.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Operate in a </a:t>
            </a:r>
            <a:r>
              <a:rPr lang="en-AU" b="1" dirty="0">
                <a:cs typeface="Calibri"/>
              </a:rPr>
              <a:t>no-fault environment</a:t>
            </a:r>
            <a:r>
              <a:rPr lang="en-AU" dirty="0">
                <a:cs typeface="Calibri"/>
              </a:rPr>
              <a:t> to check and test </a:t>
            </a:r>
            <a:r>
              <a:rPr lang="en-AU" dirty="0" smtClean="0">
                <a:cs typeface="Calibri"/>
              </a:rPr>
              <a:t>cyber security </a:t>
            </a:r>
            <a:r>
              <a:rPr lang="en-AU" dirty="0">
                <a:cs typeface="Calibri"/>
              </a:rPr>
              <a:t>incident response plans and crisis coordination structures.</a:t>
            </a:r>
            <a:endParaRPr lang="en-A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009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9776" y="1097279"/>
            <a:ext cx="7765748" cy="962285"/>
          </a:xfrm>
        </p:spPr>
        <p:txBody>
          <a:bodyPr/>
          <a:lstStyle/>
          <a:p>
            <a:r>
              <a:rPr lang="en-AU" dirty="0" smtClean="0"/>
              <a:t>Start exercise</a:t>
            </a:r>
            <a:endParaRPr lang="en-AU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676487" y="2082800"/>
            <a:ext cx="9488593" cy="37390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This scenario covers the entire sequence of events that could occur if a user connects to an unknown Wi-Fi network.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It discusses the risks taken when connected to such a Wi-Fi network and how an attacker may use that to access a user’s device, such as a laptop.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The use of outdated software, which commonly contain security issues, is also covered as a method of the attacker compromising the user’s device.</a:t>
            </a:r>
          </a:p>
        </p:txBody>
      </p:sp>
    </p:spTree>
    <p:extLst>
      <p:ext uri="{BB962C8B-B14F-4D97-AF65-F5344CB8AC3E}">
        <p14:creationId xmlns:p14="http://schemas.microsoft.com/office/powerpoint/2010/main" val="2467474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1: </a:t>
            </a:r>
            <a:r>
              <a:rPr lang="en-AU" b="0" dirty="0"/>
              <a:t>Unsecure Wi-Fi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While waiting for a meeting, a user connects to the free, unsecured Wi-Fi available at a coffee shop. </a:t>
            </a:r>
          </a:p>
          <a:p>
            <a:r>
              <a:rPr lang="en-AU" dirty="0"/>
              <a:t>They are using their device with the intention of editing documents and responding to emails.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do you support users in identifying unsecured Wi-Fi hotspots and understanding the dangers of connecting to them?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What technical alternatives do you provide for users to help them avoid the dangers of unknown Wi-Fi hotspots? Do you provide access </a:t>
            </a:r>
            <a:r>
              <a:rPr lang="en-AU">
                <a:cs typeface="Calibri"/>
              </a:rPr>
              <a:t>to mobile (4G or 5G) networks or operate a Virtual Private Network (VPN)?</a:t>
            </a:r>
            <a:endParaRPr lang="en-AU">
              <a:ea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How are devices configured to prevent other network users from accessing them? For </a:t>
            </a:r>
            <a:r>
              <a:rPr lang="en-AU">
                <a:cs typeface="Calibri"/>
              </a:rPr>
              <a:t>example,</a:t>
            </a:r>
            <a:r>
              <a:rPr lang="en-AU" dirty="0">
                <a:cs typeface="Calibri"/>
              </a:rPr>
              <a:t> is the device firewall configured and enabled?</a:t>
            </a:r>
            <a:endParaRPr lang="en-AU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613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2: </a:t>
            </a:r>
            <a:r>
              <a:rPr lang="en-AU" b="0" dirty="0"/>
              <a:t>Hacking activity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Unbeknownst to the user, the Wi-Fi network is </a:t>
            </a:r>
            <a:r>
              <a:rPr lang="en-AU">
                <a:cs typeface="Calibri"/>
              </a:rPr>
              <a:t>operated</a:t>
            </a:r>
            <a:r>
              <a:rPr lang="en-AU" dirty="0">
                <a:cs typeface="Calibri"/>
              </a:rPr>
              <a:t> by a hacker trying to catch unsuspecting business users. </a:t>
            </a:r>
          </a:p>
          <a:p>
            <a:r>
              <a:rPr lang="en-AU">
                <a:cs typeface="Calibri"/>
              </a:rPr>
              <a:t>The hacker scans the user’s laptop for outdated software and tries to attack any vulnerable software.</a:t>
            </a:r>
            <a:endParaRPr lang="en-AU">
              <a:ea typeface="Calibri"/>
              <a:cs typeface="Calibri"/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>
          <a:xfrm>
            <a:off x="6190638" y="2262716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How does your organisation ensure that </a:t>
            </a:r>
            <a:r>
              <a:rPr lang="en-AU">
                <a:cs typeface="Calibri"/>
              </a:rPr>
              <a:t>devices you issue are kept updated?</a:t>
            </a:r>
            <a:endParaRPr lang="en-AU">
              <a:ea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How does your organisation ensure that the </a:t>
            </a:r>
            <a:r>
              <a:rPr lang="en-AU">
                <a:cs typeface="Calibri"/>
              </a:rPr>
              <a:t>apps you use are kept updated?</a:t>
            </a:r>
            <a:endParaRPr lang="en-AU">
              <a:ea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How does that differ under a BYOD (Bring </a:t>
            </a:r>
            <a:r>
              <a:rPr lang="en-AU">
                <a:cs typeface="Calibri"/>
              </a:rPr>
              <a:t>Your Own Device) policy?</a:t>
            </a:r>
            <a:endParaRPr lang="en-AU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936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3: </a:t>
            </a:r>
            <a:r>
              <a:rPr lang="en-AU" b="0" dirty="0"/>
              <a:t>Account compromise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The hacker identifies some outdated software on the user’s device and uses an exploit to compromise the device. </a:t>
            </a:r>
          </a:p>
          <a:p>
            <a:r>
              <a:rPr lang="en-AU" dirty="0"/>
              <a:t>They now have access to everything on the device, including any accounts the user is logged in to, such as email and file sharing services.</a:t>
            </a:r>
          </a:p>
          <a:p>
            <a:endParaRPr lang="en-AU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>
          <a:xfrm>
            <a:off x="6190638" y="2288117"/>
            <a:ext cx="5400000" cy="383063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To what extent would the user be setup where they only have the lowest level of user rights required to perform their role? Are normal </a:t>
            </a:r>
            <a:r>
              <a:rPr lang="en-AU">
                <a:cs typeface="Calibri"/>
              </a:rPr>
              <a:t>users'</a:t>
            </a:r>
            <a:r>
              <a:rPr lang="en-AU" dirty="0">
                <a:cs typeface="Calibri"/>
              </a:rPr>
              <a:t> setup as administrators of their computers?</a:t>
            </a:r>
            <a:endParaRPr lang="en-AU" dirty="0">
              <a:ea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>
                <a:cs typeface="Calibri"/>
              </a:rPr>
              <a:t>Would a user, and therefore the attacker, be able </a:t>
            </a:r>
            <a:r>
              <a:rPr lang="en-AU" dirty="0">
                <a:cs typeface="Calibri"/>
              </a:rPr>
              <a:t>to install new applications without extra permissions?</a:t>
            </a:r>
            <a:endParaRPr lang="en-AU" dirty="0">
              <a:ea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What additional protections are used with important accounts, such as HR or financial </a:t>
            </a:r>
            <a:r>
              <a:rPr lang="en-AU">
                <a:cs typeface="Calibri"/>
              </a:rPr>
              <a:t>systems? Is Multi-Factor Authentication (MFA) setup for these </a:t>
            </a:r>
            <a:r>
              <a:rPr lang="en-AU" dirty="0">
                <a:cs typeface="Calibri"/>
              </a:rPr>
              <a:t>services?</a:t>
            </a:r>
            <a:endParaRPr lang="en-AU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087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7"/>
          </p:nvPr>
        </p:nvSpPr>
        <p:spPr>
          <a:xfrm>
            <a:off x="1587843" y="1995617"/>
            <a:ext cx="10080696" cy="477408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did you learn from running this exercise?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How has your understanding of preventing this type of </a:t>
            </a:r>
            <a:r>
              <a:rPr lang="en-AU" dirty="0" smtClean="0"/>
              <a:t>cyber security </a:t>
            </a:r>
            <a:r>
              <a:rPr lang="en-AU" dirty="0"/>
              <a:t>threat changed?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will you look to change or implement across your organisation?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AU" dirty="0">
                <a:solidFill>
                  <a:schemeClr val="bg1">
                    <a:lumMod val="75000"/>
                  </a:schemeClr>
                </a:solidFill>
              </a:rPr>
            </a:br>
            <a:endParaRPr lang="en-AU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587843" y="846815"/>
            <a:ext cx="10002795" cy="755373"/>
          </a:xfrm>
        </p:spPr>
        <p:txBody>
          <a:bodyPr/>
          <a:lstStyle/>
          <a:p>
            <a:r>
              <a:rPr lang="en-AU" dirty="0"/>
              <a:t>Discussion outcomes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376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4054431"/>
          </a:xfrm>
        </p:spPr>
        <p:txBody>
          <a:bodyPr/>
          <a:lstStyle/>
          <a:p>
            <a:pPr algn="ctr"/>
            <a:r>
              <a:rPr lang="en-AU" dirty="0"/>
              <a:t>End of exercise</a:t>
            </a:r>
            <a:br>
              <a:rPr lang="en-AU" dirty="0"/>
            </a:br>
            <a:r>
              <a:rPr lang="en-AU" sz="2000" b="0" dirty="0">
                <a:solidFill>
                  <a:schemeClr val="bg1"/>
                </a:solidFill>
              </a:rPr>
              <a:t>Thank you for your participation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 dirty="0"/>
              <a:t>cyber.gov.au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54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D-ACSC harmonised">
      <a:dk1>
        <a:srgbClr val="072E57"/>
      </a:dk1>
      <a:lt1>
        <a:sysClr val="window" lastClr="FFFFFF"/>
      </a:lt1>
      <a:dk2>
        <a:srgbClr val="072E57"/>
      </a:dk2>
      <a:lt2>
        <a:srgbClr val="F2F2F2"/>
      </a:lt2>
      <a:accent1>
        <a:srgbClr val="006DB7"/>
      </a:accent1>
      <a:accent2>
        <a:srgbClr val="009E88"/>
      </a:accent2>
      <a:accent3>
        <a:srgbClr val="F5AE38"/>
      </a:accent3>
      <a:accent4>
        <a:srgbClr val="ED7A23"/>
      </a:accent4>
      <a:accent5>
        <a:srgbClr val="E92029"/>
      </a:accent5>
      <a:accent6>
        <a:srgbClr val="6950A1"/>
      </a:accent6>
      <a:hlink>
        <a:srgbClr val="00B5D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err="1">
            <a:solidFill>
              <a:srgbClr val="001D44"/>
            </a:solidFill>
            <a:effectLst/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D-ACSC 16x9 template Aug2024.potx" id="{F60255E0-4108-4FB8-99F3-97122B12182A}" vid="{BC324B17-6CD7-4C56-97E6-108C0A5AA8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24B7F6E302814C8127D1769DAA7DA6" ma:contentTypeVersion="11" ma:contentTypeDescription="Create a new document." ma:contentTypeScope="" ma:versionID="d77aee18283362bbe2556c66cdadb87e">
  <xsd:schema xmlns:xsd="http://www.w3.org/2001/XMLSchema" xmlns:xs="http://www.w3.org/2001/XMLSchema" xmlns:p="http://schemas.microsoft.com/office/2006/metadata/properties" xmlns:ns2="666efb30-2678-4858-b162-983968158e30" xmlns:ns3="13829aca-c9e0-4f09-98d9-eb676f2f1066" targetNamespace="http://schemas.microsoft.com/office/2006/metadata/properties" ma:root="true" ma:fieldsID="ec046cde678e17e5e9c1f726824a44f9" ns2:_="" ns3:_="">
    <xsd:import namespace="666efb30-2678-4858-b162-983968158e30"/>
    <xsd:import namespace="13829aca-c9e0-4f09-98d9-eb676f2f10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6efb30-2678-4858-b162-983968158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37a99db-23d5-4276-ae15-d2cd0b653f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29aca-c9e0-4f09-98d9-eb676f2f106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8318922-c6a4-4b62-8cfb-2305d889ffd3}" ma:internalName="TaxCatchAll" ma:showField="CatchAllData" ma:web="13829aca-c9e0-4f09-98d9-eb676f2f10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829aca-c9e0-4f09-98d9-eb676f2f1066" xsi:nil="true"/>
    <lcf76f155ced4ddcb4097134ff3c332f xmlns="666efb30-2678-4858-b162-983968158e3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EB29175-6C80-456A-BEA5-008AF899C5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C64115-9936-4B45-96C2-597F79E514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6efb30-2678-4858-b162-983968158e30"/>
    <ds:schemaRef ds:uri="13829aca-c9e0-4f09-98d9-eb676f2f10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2CEB49-09E5-4AF7-8526-F405CA6E2FB5}">
  <ds:schemaRefs>
    <ds:schemaRef ds:uri="http://schemas.microsoft.com/office/2006/metadata/properties"/>
    <ds:schemaRef ds:uri="http://schemas.microsoft.com/office/infopath/2007/PartnerControls"/>
    <ds:schemaRef ds:uri="13829aca-c9e0-4f09-98d9-eb676f2f1066"/>
    <ds:schemaRef ds:uri="666efb30-2678-4858-b162-983968158e3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BN88057260</Template>
  <TotalTime>942</TotalTime>
  <Words>622</Words>
  <Application>Microsoft Office PowerPoint</Application>
  <PresentationFormat>Widescreen</PresentationFormat>
  <Paragraphs>49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MrEavesXLModOT-Bold</vt:lpstr>
      <vt:lpstr>MrEavesXLModOT-Reg</vt:lpstr>
      <vt:lpstr>Office Theme</vt:lpstr>
      <vt:lpstr>Cyber security exercise</vt:lpstr>
      <vt:lpstr>Principles of exercising</vt:lpstr>
      <vt:lpstr>Start exercise</vt:lpstr>
      <vt:lpstr>Inject 1: Unsecure Wi-Fi</vt:lpstr>
      <vt:lpstr>Inject 2: Hacking activity</vt:lpstr>
      <vt:lpstr>Inject 3: Account compromise</vt:lpstr>
      <vt:lpstr>Discussion outcomes</vt:lpstr>
      <vt:lpstr>End of exercise Thank you for your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Cybersecurity exercise</dc:title>
  <cp:lastModifiedBy>Boyle, Josh MR 2</cp:lastModifiedBy>
  <cp:revision>33</cp:revision>
  <dcterms:created xsi:type="dcterms:W3CDTF">2024-09-17T23:26:14Z</dcterms:created>
  <dcterms:modified xsi:type="dcterms:W3CDTF">2025-06-19T07:06:58Z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BN93289223</vt:lpwstr>
  </property>
  <property fmtid="{D5CDD505-2E9C-101B-9397-08002B2CF9AE}" pid="4" name="Objective-Title">
    <vt:lpwstr>ASD-ACSC Presentation - Harmonised 16x9</vt:lpwstr>
  </property>
  <property fmtid="{D5CDD505-2E9C-101B-9397-08002B2CF9AE}" pid="5" name="Objective-Comment">
    <vt:lpwstr/>
  </property>
  <property fmtid="{D5CDD505-2E9C-101B-9397-08002B2CF9AE}" pid="6" name="Objective-CreationStamp">
    <vt:filetime>2024-11-28T22:21:31Z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2025-02-03T05:10:50Z</vt:filetime>
  </property>
  <property fmtid="{D5CDD505-2E9C-101B-9397-08002B2CF9AE}" pid="11" name="Objective-Owner">
    <vt:lpwstr>Boag, Susanne Ms</vt:lpwstr>
  </property>
  <property fmtid="{D5CDD505-2E9C-101B-9397-08002B2CF9AE}" pid="12" name="Objective-Path">
    <vt:lpwstr>Objective Global Folder - PROD:Statutory Agencies:Australian Signals Directorate:ASD : Australian Signals Directorate:Pre-REDSPICE ASD Structure:ACSC GROUP:PEP - PARTNERSHIPS ENGAGEMENT AND PROGRAMS DIVISION:Ministerial Media &amp; Communications Branch (MMC </vt:lpwstr>
  </property>
  <property fmtid="{D5CDD505-2E9C-101B-9397-08002B2CF9AE}" pid="13" name="Objective-Parent">
    <vt:lpwstr>Templates (Word &amp; PPT)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0.3</vt:lpwstr>
  </property>
  <property fmtid="{D5CDD505-2E9C-101B-9397-08002B2CF9AE}" pid="16" name="Objective-VersionNumber">
    <vt:i4>3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Protected]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  <property fmtid="{D5CDD505-2E9C-101B-9397-08002B2CF9AE}" pid="23" name="ContentTypeId">
    <vt:lpwstr>0x0101006824B7F6E302814C8127D1769DAA7DA6</vt:lpwstr>
  </property>
  <property fmtid="{D5CDD505-2E9C-101B-9397-08002B2CF9AE}" pid="24" name="MediaServiceImageTags">
    <vt:lpwstr/>
  </property>
</Properties>
</file>