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handoutMasterIdLst>
    <p:handoutMasterId r:id="rId14"/>
  </p:handoutMasterIdLst>
  <p:sldIdLst>
    <p:sldId id="266" r:id="rId5"/>
    <p:sldId id="265" r:id="rId6"/>
    <p:sldId id="275" r:id="rId7"/>
    <p:sldId id="274" r:id="rId8"/>
    <p:sldId id="272" r:id="rId9"/>
    <p:sldId id="273" r:id="rId10"/>
    <p:sldId id="267" r:id="rId11"/>
    <p:sldId id="26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C27BE5C-B580-F002-6041-666DC95B3B52}" name="Li, Shannon MS" initials="LS" userId="S::shannon.li@defence.gov.au::a8acffef-deef-4eee-9f44-199d7e127dd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AF92B9-6A6F-1EF2-7653-E184F15BE669}" v="2" dt="2025-05-05T02:27:10.120"/>
    <p1510:client id="{E52D4D4A-9EB3-9CC0-DA91-64782524253B}" v="2" dt="2025-05-05T00:54:55.7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yle, Josh MR 2" userId="S::josh.boyle2@defence.gov.au::0c723b92-23be-49c8-bcb6-0bf5ff9aa284" providerId="AD" clId="Web-{25F529A7-EBF7-20F2-F3FF-C6CC64DE4E40}"/>
    <pc:docChg chg="modSld">
      <pc:chgData name="Boyle, Josh MR 2" userId="S::josh.boyle2@defence.gov.au::0c723b92-23be-49c8-bcb6-0bf5ff9aa284" providerId="AD" clId="Web-{25F529A7-EBF7-20F2-F3FF-C6CC64DE4E40}" dt="2025-04-29T03:52:38.315" v="16" actId="20577"/>
      <pc:docMkLst>
        <pc:docMk/>
      </pc:docMkLst>
      <pc:sldChg chg="modSp">
        <pc:chgData name="Boyle, Josh MR 2" userId="S::josh.boyle2@defence.gov.au::0c723b92-23be-49c8-bcb6-0bf5ff9aa284" providerId="AD" clId="Web-{25F529A7-EBF7-20F2-F3FF-C6CC64DE4E40}" dt="2025-04-29T03:48:11.797" v="1" actId="20577"/>
        <pc:sldMkLst>
          <pc:docMk/>
          <pc:sldMk cId="1316661277" sldId="262"/>
        </pc:sldMkLst>
        <pc:spChg chg="mod">
          <ac:chgData name="Boyle, Josh MR 2" userId="S::josh.boyle2@defence.gov.au::0c723b92-23be-49c8-bcb6-0bf5ff9aa284" providerId="AD" clId="Web-{25F529A7-EBF7-20F2-F3FF-C6CC64DE4E40}" dt="2025-04-29T03:48:11.797" v="1" actId="20577"/>
          <ac:spMkLst>
            <pc:docMk/>
            <pc:sldMk cId="1316661277" sldId="262"/>
            <ac:spMk id="6" creationId="{00000000-0000-0000-0000-000000000000}"/>
          </ac:spMkLst>
        </pc:spChg>
      </pc:sldChg>
      <pc:sldChg chg="modSp">
        <pc:chgData name="Boyle, Josh MR 2" userId="S::josh.boyle2@defence.gov.au::0c723b92-23be-49c8-bcb6-0bf5ff9aa284" providerId="AD" clId="Web-{25F529A7-EBF7-20F2-F3FF-C6CC64DE4E40}" dt="2025-04-29T03:50:19.033" v="15" actId="20577"/>
        <pc:sldMkLst>
          <pc:docMk/>
          <pc:sldMk cId="3470091478" sldId="265"/>
        </pc:sldMkLst>
        <pc:spChg chg="mod">
          <ac:chgData name="Boyle, Josh MR 2" userId="S::josh.boyle2@defence.gov.au::0c723b92-23be-49c8-bcb6-0bf5ff9aa284" providerId="AD" clId="Web-{25F529A7-EBF7-20F2-F3FF-C6CC64DE4E40}" dt="2025-04-29T03:49:51.517" v="11" actId="20577"/>
          <ac:spMkLst>
            <pc:docMk/>
            <pc:sldMk cId="3470091478" sldId="265"/>
            <ac:spMk id="23" creationId="{00000000-0000-0000-0000-000000000000}"/>
          </ac:spMkLst>
        </pc:spChg>
        <pc:spChg chg="mod">
          <ac:chgData name="Boyle, Josh MR 2" userId="S::josh.boyle2@defence.gov.au::0c723b92-23be-49c8-bcb6-0bf5ff9aa284" providerId="AD" clId="Web-{25F529A7-EBF7-20F2-F3FF-C6CC64DE4E40}" dt="2025-04-29T03:50:19.033" v="15" actId="20577"/>
          <ac:spMkLst>
            <pc:docMk/>
            <pc:sldMk cId="3470091478" sldId="265"/>
            <ac:spMk id="24" creationId="{00000000-0000-0000-0000-000000000000}"/>
          </ac:spMkLst>
        </pc:spChg>
      </pc:sldChg>
      <pc:sldChg chg="modSp">
        <pc:chgData name="Boyle, Josh MR 2" userId="S::josh.boyle2@defence.gov.au::0c723b92-23be-49c8-bcb6-0bf5ff9aa284" providerId="AD" clId="Web-{25F529A7-EBF7-20F2-F3FF-C6CC64DE4E40}" dt="2025-04-29T03:48:22.797" v="4" actId="14100"/>
        <pc:sldMkLst>
          <pc:docMk/>
          <pc:sldMk cId="254698354" sldId="270"/>
        </pc:sldMkLst>
        <pc:spChg chg="mod">
          <ac:chgData name="Boyle, Josh MR 2" userId="S::josh.boyle2@defence.gov.au::0c723b92-23be-49c8-bcb6-0bf5ff9aa284" providerId="AD" clId="Web-{25F529A7-EBF7-20F2-F3FF-C6CC64DE4E40}" dt="2025-04-29T03:48:16.188" v="2" actId="14100"/>
          <ac:spMkLst>
            <pc:docMk/>
            <pc:sldMk cId="254698354" sldId="270"/>
            <ac:spMk id="2" creationId="{00000000-0000-0000-0000-000000000000}"/>
          </ac:spMkLst>
        </pc:spChg>
        <pc:spChg chg="mod">
          <ac:chgData name="Boyle, Josh MR 2" userId="S::josh.boyle2@defence.gov.au::0c723b92-23be-49c8-bcb6-0bf5ff9aa284" providerId="AD" clId="Web-{25F529A7-EBF7-20F2-F3FF-C6CC64DE4E40}" dt="2025-04-29T03:48:22.797" v="4" actId="14100"/>
          <ac:spMkLst>
            <pc:docMk/>
            <pc:sldMk cId="254698354" sldId="270"/>
            <ac:spMk id="3" creationId="{00000000-0000-0000-0000-000000000000}"/>
          </ac:spMkLst>
        </pc:spChg>
      </pc:sldChg>
      <pc:sldChg chg="modSp">
        <pc:chgData name="Boyle, Josh MR 2" userId="S::josh.boyle2@defence.gov.au::0c723b92-23be-49c8-bcb6-0bf5ff9aa284" providerId="AD" clId="Web-{25F529A7-EBF7-20F2-F3FF-C6CC64DE4E40}" dt="2025-04-29T03:49:14.891" v="9" actId="20577"/>
        <pc:sldMkLst>
          <pc:docMk/>
          <pc:sldMk cId="2513936866" sldId="272"/>
        </pc:sldMkLst>
        <pc:spChg chg="mod">
          <ac:chgData name="Boyle, Josh MR 2" userId="S::josh.boyle2@defence.gov.au::0c723b92-23be-49c8-bcb6-0bf5ff9aa284" providerId="AD" clId="Web-{25F529A7-EBF7-20F2-F3FF-C6CC64DE4E40}" dt="2025-04-29T03:49:14.891" v="9" actId="20577"/>
          <ac:spMkLst>
            <pc:docMk/>
            <pc:sldMk cId="2513936866" sldId="272"/>
            <ac:spMk id="24" creationId="{00000000-0000-0000-0000-000000000000}"/>
          </ac:spMkLst>
        </pc:spChg>
      </pc:sldChg>
      <pc:sldChg chg="modSp">
        <pc:chgData name="Boyle, Josh MR 2" userId="S::josh.boyle2@defence.gov.au::0c723b92-23be-49c8-bcb6-0bf5ff9aa284" providerId="AD" clId="Web-{25F529A7-EBF7-20F2-F3FF-C6CC64DE4E40}" dt="2025-04-29T03:52:38.315" v="16" actId="20577"/>
        <pc:sldMkLst>
          <pc:docMk/>
          <pc:sldMk cId="2534990288" sldId="273"/>
        </pc:sldMkLst>
        <pc:spChg chg="mod">
          <ac:chgData name="Boyle, Josh MR 2" userId="S::josh.boyle2@defence.gov.au::0c723b92-23be-49c8-bcb6-0bf5ff9aa284" providerId="AD" clId="Web-{25F529A7-EBF7-20F2-F3FF-C6CC64DE4E40}" dt="2025-04-29T03:52:38.315" v="16" actId="20577"/>
          <ac:spMkLst>
            <pc:docMk/>
            <pc:sldMk cId="2534990288" sldId="273"/>
            <ac:spMk id="23" creationId="{00000000-0000-0000-0000-000000000000}"/>
          </ac:spMkLst>
        </pc:spChg>
        <pc:spChg chg="mod">
          <ac:chgData name="Boyle, Josh MR 2" userId="S::josh.boyle2@defence.gov.au::0c723b92-23be-49c8-bcb6-0bf5ff9aa284" providerId="AD" clId="Web-{25F529A7-EBF7-20F2-F3FF-C6CC64DE4E40}" dt="2025-04-29T03:49:19.376" v="10" actId="20577"/>
          <ac:spMkLst>
            <pc:docMk/>
            <pc:sldMk cId="2534990288" sldId="273"/>
            <ac:spMk id="24" creationId="{00000000-0000-0000-0000-000000000000}"/>
          </ac:spMkLst>
        </pc:spChg>
      </pc:sldChg>
    </pc:docChg>
  </pc:docChgLst>
  <pc:docChgLst>
    <pc:chgData name="Li, Shannon MS" userId="S::shannon.li@defence.gov.au::a8acffef-deef-4eee-9f44-199d7e127dda" providerId="AD" clId="Web-{E52D4D4A-9EB3-9CC0-DA91-64782524253B}"/>
    <pc:docChg chg="mod">
      <pc:chgData name="Li, Shannon MS" userId="S::shannon.li@defence.gov.au::a8acffef-deef-4eee-9f44-199d7e127dda" providerId="AD" clId="Web-{E52D4D4A-9EB3-9CC0-DA91-64782524253B}" dt="2025-05-05T00:54:55.753" v="0"/>
      <pc:docMkLst>
        <pc:docMk/>
      </pc:docMkLst>
    </pc:docChg>
  </pc:docChgLst>
  <pc:docChgLst>
    <pc:chgData name="Boyle, Josh MR 2" userId="S::josh.boyle2@defence.gov.au::0c723b92-23be-49c8-bcb6-0bf5ff9aa284" providerId="AD" clId="Web-{DCAF92B9-6A6F-1EF2-7653-E184F15BE669}"/>
    <pc:docChg chg="modSld">
      <pc:chgData name="Boyle, Josh MR 2" userId="S::josh.boyle2@defence.gov.au::0c723b92-23be-49c8-bcb6-0bf5ff9aa284" providerId="AD" clId="Web-{DCAF92B9-6A6F-1EF2-7653-E184F15BE669}" dt="2025-05-05T02:27:10.120" v="0" actId="20577"/>
      <pc:docMkLst>
        <pc:docMk/>
      </pc:docMkLst>
      <pc:sldChg chg="modSp">
        <pc:chgData name="Boyle, Josh MR 2" userId="S::josh.boyle2@defence.gov.au::0c723b92-23be-49c8-bcb6-0bf5ff9aa284" providerId="AD" clId="Web-{DCAF92B9-6A6F-1EF2-7653-E184F15BE669}" dt="2025-05-05T02:27:10.120" v="0" actId="20577"/>
        <pc:sldMkLst>
          <pc:docMk/>
          <pc:sldMk cId="2534990288" sldId="273"/>
        </pc:sldMkLst>
        <pc:spChg chg="mod">
          <ac:chgData name="Boyle, Josh MR 2" userId="S::josh.boyle2@defence.gov.au::0c723b92-23be-49c8-bcb6-0bf5ff9aa284" providerId="AD" clId="Web-{DCAF92B9-6A6F-1EF2-7653-E184F15BE669}" dt="2025-05-05T02:27:10.120" v="0" actId="20577"/>
          <ac:spMkLst>
            <pc:docMk/>
            <pc:sldMk cId="2534990288" sldId="273"/>
            <ac:spMk id="2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18/06/2025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18/06/2025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Finish the exercise by discussing and collating what you learned, how your understanding of this type of threat has changed and what processes you might update as a result.</a:t>
            </a:r>
          </a:p>
        </p:txBody>
      </p:sp>
      <p:sp>
        <p:nvSpPr>
          <p:cNvPr id="4" name="Slide Number Placeholder 3"/>
          <p:cNvSpPr>
            <a:spLocks noGrp="1"/>
          </p:cNvSpPr>
          <p:nvPr>
            <p:ph type="sldNum" sz="quarter" idx="10"/>
          </p:nvPr>
        </p:nvSpPr>
        <p:spPr/>
        <p:txBody>
          <a:bodyPr/>
          <a:lstStyle/>
          <a:p>
            <a:fld id="{5CCB3730-EC5E-1F4B-B3A5-64A37EF4D656}" type="slidenum">
              <a:rPr lang="en-US" smtClean="0"/>
              <a:t>7</a:t>
            </a:fld>
            <a:endParaRPr lang="en-US"/>
          </a:p>
        </p:txBody>
      </p:sp>
    </p:spTree>
    <p:extLst>
      <p:ext uri="{BB962C8B-B14F-4D97-AF65-F5344CB8AC3E}">
        <p14:creationId xmlns:p14="http://schemas.microsoft.com/office/powerpoint/2010/main" val="3039264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18/06/2025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18/06/2025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18/06/2025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18/06/2025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18/06/2025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18/06/2025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18/06/2025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a:lstStyle/>
          <a:p>
            <a:r>
              <a:rPr lang="en-AU" dirty="0"/>
              <a:t>Home and remote working</a:t>
            </a: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4" name="Picture 3"/>
          <p:cNvPicPr>
            <a:picLocks noChangeAspect="1"/>
          </p:cNvPicPr>
          <p:nvPr/>
        </p:nvPicPr>
        <p:blipFill>
          <a:blip r:embed="rId2"/>
          <a:stretch>
            <a:fillRect/>
          </a:stretch>
        </p:blipFill>
        <p:spPr>
          <a:xfrm>
            <a:off x="477854" y="2278139"/>
            <a:ext cx="3811391" cy="2035440"/>
          </a:xfrm>
          <a:prstGeom prst="rect">
            <a:avLst/>
          </a:prstGeom>
        </p:spPr>
      </p:pic>
    </p:spTree>
    <p:extLst>
      <p:ext uri="{BB962C8B-B14F-4D97-AF65-F5344CB8AC3E}">
        <p14:creationId xmlns:p14="http://schemas.microsoft.com/office/powerpoint/2010/main" val="3041181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9" name="Title 2"/>
          <p:cNvSpPr>
            <a:spLocks noGrp="1"/>
          </p:cNvSpPr>
          <p:nvPr>
            <p:ph type="title"/>
          </p:nvPr>
        </p:nvSpPr>
        <p:spPr>
          <a:xfrm>
            <a:off x="599776" y="1085353"/>
            <a:ext cx="7765748" cy="974212"/>
          </a:xfrm>
        </p:spPr>
        <p:txBody>
          <a:bodyPr/>
          <a:lstStyle/>
          <a:p>
            <a:r>
              <a:rPr lang="en-AU" dirty="0"/>
              <a:t>Principles of exercising</a:t>
            </a:r>
          </a:p>
        </p:txBody>
      </p:sp>
      <p:sp>
        <p:nvSpPr>
          <p:cNvPr id="10" name="Text Placeholder 12"/>
          <p:cNvSpPr txBox="1">
            <a:spLocks/>
          </p:cNvSpPr>
          <p:nvPr/>
        </p:nvSpPr>
        <p:spPr>
          <a:xfrm>
            <a:off x="590250" y="2034639"/>
            <a:ext cx="9584990" cy="734124"/>
          </a:xfrm>
          <a:prstGeom prst="rect">
            <a:avLst/>
          </a:prstGeom>
        </p:spPr>
        <p:txBody>
          <a:bodyPr lIns="91440" tIns="45720" rIns="91440" bIns="45720" anchor="t"/>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AU" dirty="0"/>
              <a:t>Establish the level of cyber resilience and preparedness your plans provide</a:t>
            </a:r>
            <a:br>
              <a:rPr lang="en-AU" dirty="0"/>
            </a:br>
            <a:r>
              <a:rPr lang="en-AU" dirty="0"/>
              <a:t>and </a:t>
            </a:r>
            <a:r>
              <a:rPr lang="en-AU" b="1" dirty="0"/>
              <a:t>identify where gaps may exist</a:t>
            </a:r>
            <a:r>
              <a:rPr lang="en-AU" dirty="0"/>
              <a:t>.</a:t>
            </a:r>
          </a:p>
          <a:p>
            <a:pPr marL="342900" indent="-342900">
              <a:buFont typeface="Arial" panose="020B0604020202020204" pitchFamily="34" charset="0"/>
              <a:buChar char="•"/>
            </a:pPr>
            <a:r>
              <a:rPr lang="en-AU" b="1" dirty="0"/>
              <a:t>Develop response plans </a:t>
            </a:r>
            <a:r>
              <a:rPr lang="en-AU" dirty="0"/>
              <a:t>and crisis coordination by testing them in a realistic scenario.</a:t>
            </a:r>
          </a:p>
          <a:p>
            <a:pPr marL="342900" indent="-342900">
              <a:buFont typeface="Arial" panose="020B0604020202020204" pitchFamily="34" charset="0"/>
              <a:buChar char="•"/>
            </a:pPr>
            <a:r>
              <a:rPr lang="en-AU" dirty="0"/>
              <a:t>Build trusted relationships and </a:t>
            </a:r>
            <a:r>
              <a:rPr lang="en-AU" b="1" dirty="0"/>
              <a:t>develop shared understanding</a:t>
            </a:r>
            <a:r>
              <a:rPr lang="en-AU" dirty="0"/>
              <a:t> between key stakeholders before an actual incident.</a:t>
            </a:r>
          </a:p>
          <a:p>
            <a:pPr marL="342900" indent="-342900">
              <a:buFont typeface="Arial" panose="020B0604020202020204" pitchFamily="34" charset="0"/>
              <a:buChar char="•"/>
            </a:pPr>
            <a:r>
              <a:rPr lang="en-AU" b="1" dirty="0">
                <a:cs typeface="Calibri"/>
              </a:rPr>
              <a:t>Prepare</a:t>
            </a:r>
            <a:r>
              <a:rPr lang="en-AU" dirty="0">
                <a:cs typeface="Calibri"/>
              </a:rPr>
              <a:t> and train key </a:t>
            </a:r>
            <a:r>
              <a:rPr lang="en-AU" b="1" dirty="0">
                <a:cs typeface="Calibri"/>
              </a:rPr>
              <a:t>staff at all levels </a:t>
            </a:r>
            <a:r>
              <a:rPr lang="en-AU" dirty="0">
                <a:cs typeface="Calibri"/>
              </a:rPr>
              <a:t>to practice incident response, recovery and decision-making in a risk-free environment.</a:t>
            </a:r>
            <a:endParaRPr lang="en-AU" dirty="0">
              <a:ea typeface="Calibri"/>
              <a:cs typeface="Calibri"/>
            </a:endParaRPr>
          </a:p>
          <a:p>
            <a:pPr marL="342900" indent="-342900">
              <a:buFont typeface="Arial" panose="020B0604020202020204" pitchFamily="34" charset="0"/>
              <a:buChar char="•"/>
            </a:pPr>
            <a:r>
              <a:rPr lang="en-AU" dirty="0">
                <a:cs typeface="Calibri"/>
              </a:rPr>
              <a:t>Operate in a </a:t>
            </a:r>
            <a:r>
              <a:rPr lang="en-AU" b="1" dirty="0">
                <a:cs typeface="Calibri"/>
              </a:rPr>
              <a:t>no-fault environment</a:t>
            </a:r>
            <a:r>
              <a:rPr lang="en-AU" dirty="0">
                <a:cs typeface="Calibri"/>
              </a:rPr>
              <a:t> to check and test </a:t>
            </a:r>
            <a:r>
              <a:rPr lang="en-AU" dirty="0" smtClean="0">
                <a:cs typeface="Calibri"/>
              </a:rPr>
              <a:t>cyber security </a:t>
            </a:r>
            <a:r>
              <a:rPr lang="en-AU" dirty="0">
                <a:cs typeface="Calibri"/>
              </a:rPr>
              <a:t>incident response plans and crisis coordination structures.</a:t>
            </a:r>
            <a:endParaRPr lang="en-AU" dirty="0">
              <a:ea typeface="Calibri"/>
              <a:cs typeface="Calibri"/>
            </a:endParaRPr>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
        <p:nvSpPr>
          <p:cNvPr id="9" name="Title 2"/>
          <p:cNvSpPr>
            <a:spLocks noGrp="1"/>
          </p:cNvSpPr>
          <p:nvPr>
            <p:ph type="title"/>
          </p:nvPr>
        </p:nvSpPr>
        <p:spPr>
          <a:xfrm>
            <a:off x="599776" y="1089329"/>
            <a:ext cx="7765748" cy="970236"/>
          </a:xfrm>
        </p:spPr>
        <p:txBody>
          <a:bodyPr/>
          <a:lstStyle/>
          <a:p>
            <a:r>
              <a:rPr lang="en-AU" dirty="0" smtClean="0"/>
              <a:t>Start exercise</a:t>
            </a:r>
            <a:endParaRPr lang="en-AU" dirty="0"/>
          </a:p>
        </p:txBody>
      </p:sp>
      <p:sp>
        <p:nvSpPr>
          <p:cNvPr id="5" name="Text Placeholder 12"/>
          <p:cNvSpPr>
            <a:spLocks noGrp="1"/>
          </p:cNvSpPr>
          <p:nvPr>
            <p:ph type="body" sz="quarter" idx="4294967295"/>
          </p:nvPr>
        </p:nvSpPr>
        <p:spPr>
          <a:xfrm>
            <a:off x="662021" y="2121913"/>
            <a:ext cx="9503059" cy="3699930"/>
          </a:xfrm>
          <a:prstGeom prst="rect">
            <a:avLst/>
          </a:prstGeom>
        </p:spPr>
        <p:txBody>
          <a:bodyPr>
            <a:normAutofit/>
          </a:bodyPr>
          <a:lstStyle/>
          <a:p>
            <a:r>
              <a:rPr lang="en-AU" dirty="0"/>
              <a:t>This scenario explores the events that take place where employees in your organisation need to work remotely at short notice and require access to the IT services used by your organisation. </a:t>
            </a:r>
          </a:p>
          <a:p>
            <a:pPr marL="342900" indent="-342900">
              <a:buFont typeface="Arial" panose="020B0604020202020204" pitchFamily="34" charset="0"/>
              <a:buChar char="•"/>
            </a:pPr>
            <a:r>
              <a:rPr lang="en-AU" dirty="0"/>
              <a:t>You are encouraged to discuss how your employees will connect to your IT systems, the acceptable use of collaboration services and systems by your employees, and your processes for handling a remote worker security incident.</a:t>
            </a:r>
          </a:p>
        </p:txBody>
      </p:sp>
    </p:spTree>
    <p:extLst>
      <p:ext uri="{BB962C8B-B14F-4D97-AF65-F5344CB8AC3E}">
        <p14:creationId xmlns:p14="http://schemas.microsoft.com/office/powerpoint/2010/main" val="1531813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1: </a:t>
            </a:r>
            <a:r>
              <a:rPr lang="en-AU" b="0" dirty="0"/>
              <a:t>Plans and procedures</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Employees in your organisation need to work remotely at short notice and </a:t>
            </a:r>
            <a:r>
              <a:rPr lang="en-AU">
                <a:cs typeface="Calibri"/>
              </a:rPr>
              <a:t>to</a:t>
            </a:r>
            <a:r>
              <a:rPr lang="en-AU" dirty="0">
                <a:cs typeface="Calibri"/>
              </a:rPr>
              <a:t> continue working they require access to the IT services used by your organisation. </a:t>
            </a:r>
          </a:p>
          <a:p>
            <a:r>
              <a:rPr lang="en-AU" dirty="0"/>
              <a:t>Some of your employees do not have access to any computer equipment issued by your organisation such as laptops or tablets, or do not have a reliable internet connection available at home.</a:t>
            </a:r>
          </a:p>
        </p:txBody>
      </p:sp>
      <p:sp>
        <p:nvSpPr>
          <p:cNvPr id="24" name="Content Placeholder 23"/>
          <p:cNvSpPr>
            <a:spLocks noGrp="1"/>
          </p:cNvSpPr>
          <p:nvPr>
            <p:ph sz="quarter" idx="19"/>
          </p:nvPr>
        </p:nvSpPr>
        <p:spPr>
          <a:xfrm>
            <a:off x="6190638" y="2305050"/>
            <a:ext cx="5400000" cy="3977358"/>
          </a:xfrm>
        </p:spPr>
        <p:txBody>
          <a:bodyPr vert="horz" lIns="91440" tIns="45720" rIns="91440" bIns="45720" rtlCol="0" anchor="t">
            <a:normAutofit fontScale="62500" lnSpcReduction="20000"/>
          </a:bodyPr>
          <a:lstStyle/>
          <a:p>
            <a:r>
              <a:rPr lang="en-AU" sz="3200" b="1" dirty="0">
                <a:cs typeface="Calibri"/>
              </a:rPr>
              <a:t>Discussion points</a:t>
            </a:r>
          </a:p>
          <a:p>
            <a:pPr marL="457200" indent="-457200">
              <a:buFont typeface="+mj-lt"/>
              <a:buAutoNum type="arabicPeriod"/>
            </a:pPr>
            <a:r>
              <a:rPr lang="en-AU" dirty="0"/>
              <a:t>Does your organisation have a Bring Your Own Device policy where suitable equipment issued by your organisation is not available to employees?</a:t>
            </a:r>
          </a:p>
          <a:p>
            <a:pPr marL="457200" indent="-457200">
              <a:buFont typeface="+mj-lt"/>
              <a:buAutoNum type="arabicPeriod"/>
            </a:pPr>
            <a:r>
              <a:rPr lang="en-AU" dirty="0"/>
              <a:t>Does your organisation have procedures in place to ensure employees working remotely connect safely and securely to your organisation’s IT services?</a:t>
            </a:r>
          </a:p>
          <a:p>
            <a:pPr marL="457200" indent="-457200">
              <a:buFont typeface="+mj-lt"/>
              <a:buAutoNum type="arabicPeriod"/>
            </a:pPr>
            <a:r>
              <a:rPr lang="en-AU" dirty="0"/>
              <a:t>Where the internet connection relied upon becomes slow, unreliable or unavailable do your employees understand what they are authorised to do in order to reconnect to the organisation’s IT services to continue their work?</a:t>
            </a:r>
          </a:p>
          <a:p>
            <a:pPr marL="457200" indent="-457200">
              <a:buFont typeface="+mj-lt"/>
              <a:buAutoNum type="arabicPeriod"/>
            </a:pPr>
            <a:r>
              <a:rPr lang="en-AU" dirty="0"/>
              <a:t>Are policies in place to provide guidance on connecting personal peripherals to organisation devices, for example mice and keyboards, monitors, and printers?</a:t>
            </a:r>
          </a:p>
          <a:p>
            <a:pPr marL="457200" indent="-457200">
              <a:buFont typeface="+mj-lt"/>
              <a:buAutoNum type="arabicPeriod"/>
            </a:pPr>
            <a:r>
              <a:rPr lang="en-AU" dirty="0"/>
              <a:t>Does your organisation have the appropriate network monitoring in place to be able to detect malicious remote connections or identify infected remote hosts?</a:t>
            </a: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Tree>
    <p:extLst>
      <p:ext uri="{BB962C8B-B14F-4D97-AF65-F5344CB8AC3E}">
        <p14:creationId xmlns:p14="http://schemas.microsoft.com/office/powerpoint/2010/main" val="2254622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2: </a:t>
            </a:r>
            <a:r>
              <a:rPr lang="en-AU" b="0" dirty="0"/>
              <a:t>Software</a:t>
            </a:r>
            <a:endParaRPr lang="en-AU" dirty="0"/>
          </a:p>
        </p:txBody>
      </p:sp>
      <p:sp>
        <p:nvSpPr>
          <p:cNvPr id="23" name="Content Placeholder 22"/>
          <p:cNvSpPr>
            <a:spLocks noGrp="1"/>
          </p:cNvSpPr>
          <p:nvPr>
            <p:ph sz="quarter" idx="18"/>
          </p:nvPr>
        </p:nvSpPr>
        <p:spPr/>
        <p:txBody>
          <a:bodyPr/>
          <a:lstStyle/>
          <a:p>
            <a:r>
              <a:rPr lang="en-AU" dirty="0"/>
              <a:t>In the absence of effective collaboration software in your organisation, some employees start to conduct meetings and handle organisation information using conferencing and instant messaging software and systems that are not from approved sources or providers.</a:t>
            </a:r>
          </a:p>
        </p:txBody>
      </p:sp>
      <p:sp>
        <p:nvSpPr>
          <p:cNvPr id="24" name="Content Placeholder 23"/>
          <p:cNvSpPr>
            <a:spLocks noGrp="1"/>
          </p:cNvSpPr>
          <p:nvPr>
            <p:ph sz="quarter" idx="19"/>
          </p:nvPr>
        </p:nvSpPr>
        <p:spPr/>
        <p:txBody>
          <a:bodyPr vert="horz" lIns="91440" tIns="45720" rIns="91440" bIns="45720" rtlCol="0" anchor="t">
            <a:normAutofit fontScale="85000" lnSpcReduction="20000"/>
          </a:bodyPr>
          <a:lstStyle/>
          <a:p>
            <a:r>
              <a:rPr lang="en-AU" sz="2400" b="1" dirty="0">
                <a:cs typeface="Calibri"/>
              </a:rPr>
              <a:t>Discussion points</a:t>
            </a:r>
          </a:p>
          <a:p>
            <a:pPr marL="457200" indent="-457200">
              <a:buFont typeface="+mj-lt"/>
              <a:buAutoNum type="arabicPeriod"/>
            </a:pPr>
            <a:r>
              <a:rPr lang="en-AU" dirty="0"/>
              <a:t>Do you provide your employees with details of approved collaboration services and systems that they can use to conduct business for your organisation?</a:t>
            </a:r>
          </a:p>
          <a:p>
            <a:pPr marL="457200" indent="-457200">
              <a:buFont typeface="+mj-lt"/>
              <a:buAutoNum type="arabicPeriod"/>
            </a:pPr>
            <a:r>
              <a:rPr lang="en-AU" dirty="0"/>
              <a:t>Are your employees making use of video conferencing systems and applications to carry out their work and collaborate with colleagues remotely?</a:t>
            </a:r>
          </a:p>
          <a:p>
            <a:pPr marL="457200" indent="-457200">
              <a:buFont typeface="+mj-lt"/>
              <a:buAutoNum type="arabicPeriod"/>
            </a:pPr>
            <a:r>
              <a:rPr lang="en-AU" dirty="0"/>
              <a:t>Do you have any automated or manual monitoring in place to detect when employees are not using approved services from recognised sources?</a:t>
            </a:r>
          </a:p>
          <a:p>
            <a:pPr marL="457200" indent="-457200">
              <a:buFont typeface="+mj-lt"/>
              <a:buAutoNum type="arabicPeriod"/>
            </a:pPr>
            <a:r>
              <a:rPr lang="en-AU" dirty="0"/>
              <a:t>What controls and procedures do you have regarding acceptable discussion or processing of your organisation’s information or data by your employees?</a:t>
            </a: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Tree>
    <p:extLst>
      <p:ext uri="{BB962C8B-B14F-4D97-AF65-F5344CB8AC3E}">
        <p14:creationId xmlns:p14="http://schemas.microsoft.com/office/powerpoint/2010/main" val="2513936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3: </a:t>
            </a:r>
            <a:r>
              <a:rPr lang="en-AU" b="0" dirty="0"/>
              <a:t>Incident response</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t>An employee believes that they have clicked on a phishing link when working remotely. </a:t>
            </a:r>
          </a:p>
          <a:p>
            <a:r>
              <a:rPr lang="en-AU" dirty="0"/>
              <a:t>They report that they received an email from IT asking them to the click the link urgently to verify their remote connection or they will lose access to your corporate systems. </a:t>
            </a:r>
          </a:p>
          <a:p>
            <a:r>
              <a:rPr lang="en-AU" dirty="0">
                <a:cs typeface="Calibri"/>
              </a:rPr>
              <a:t>The link took them to what looked like the corporate </a:t>
            </a:r>
            <a:r>
              <a:rPr lang="en-AU">
                <a:cs typeface="Calibri"/>
              </a:rPr>
              <a:t>login </a:t>
            </a:r>
            <a:r>
              <a:rPr lang="en-AU" dirty="0">
                <a:cs typeface="Calibri"/>
              </a:rPr>
              <a:t>page, and they entered their credentials.</a:t>
            </a:r>
            <a:endParaRPr lang="en-AU" dirty="0">
              <a:ea typeface="Calibri"/>
              <a:cs typeface="Calibri"/>
            </a:endParaRPr>
          </a:p>
        </p:txBody>
      </p:sp>
      <p:sp>
        <p:nvSpPr>
          <p:cNvPr id="24" name="Content Placeholder 23"/>
          <p:cNvSpPr>
            <a:spLocks noGrp="1"/>
          </p:cNvSpPr>
          <p:nvPr>
            <p:ph sz="quarter" idx="19"/>
          </p:nvPr>
        </p:nvSpPr>
        <p:spPr/>
        <p:txBody>
          <a:bodyPr vert="horz" lIns="91440" tIns="45720" rIns="91440" bIns="45720" rtlCol="0" anchor="t">
            <a:normAutofit fontScale="85000" lnSpcReduction="20000"/>
          </a:bodyPr>
          <a:lstStyle/>
          <a:p>
            <a:r>
              <a:rPr lang="en-AU" sz="2400" b="1" dirty="0">
                <a:cs typeface="Calibri"/>
              </a:rPr>
              <a:t>Discussion points</a:t>
            </a:r>
          </a:p>
          <a:p>
            <a:pPr marL="457200" indent="-457200">
              <a:buFont typeface="+mj-lt"/>
              <a:buAutoNum type="arabicPeriod"/>
            </a:pPr>
            <a:r>
              <a:rPr lang="en-AU" dirty="0">
                <a:cs typeface="Calibri"/>
              </a:rPr>
              <a:t>Would your employees know what to do if they suspected that they had clicked on a link or opened an attachment from a suspicious email?</a:t>
            </a:r>
            <a:endParaRPr lang="en-AU" dirty="0">
              <a:ea typeface="Calibri"/>
              <a:cs typeface="Calibri"/>
            </a:endParaRPr>
          </a:p>
          <a:p>
            <a:pPr marL="457200" indent="-457200">
              <a:buFont typeface="+mj-lt"/>
              <a:buAutoNum type="arabicPeriod"/>
            </a:pPr>
            <a:r>
              <a:rPr lang="en-AU" dirty="0"/>
              <a:t>Do you have any controls to identify, detect and respond to potential compromise or loss of data from organisation systems?</a:t>
            </a:r>
          </a:p>
          <a:p>
            <a:pPr marL="457200" indent="-457200">
              <a:buFont typeface="+mj-lt"/>
              <a:buAutoNum type="arabicPeriod"/>
            </a:pPr>
            <a:r>
              <a:rPr lang="en-AU" dirty="0"/>
              <a:t>What protective monitoring do you have in place to detect when your organisation's information or data is being accessed by an unauthorised remote user?</a:t>
            </a:r>
          </a:p>
          <a:p>
            <a:pPr marL="457200" indent="-457200">
              <a:buFont typeface="+mj-lt"/>
              <a:buAutoNum type="arabicPeriod"/>
            </a:pPr>
            <a:r>
              <a:rPr lang="en-AU" dirty="0">
                <a:cs typeface="Calibri"/>
              </a:rPr>
              <a:t>How effective are your procedures and alerts, should your organisation’s data be compromised while employees are working remotely and where you can’t physically access the device?</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6</a:t>
            </a:fld>
            <a:endParaRPr lang="en-US" dirty="0"/>
          </a:p>
        </p:txBody>
      </p:sp>
    </p:spTree>
    <p:extLst>
      <p:ext uri="{BB962C8B-B14F-4D97-AF65-F5344CB8AC3E}">
        <p14:creationId xmlns:p14="http://schemas.microsoft.com/office/powerpoint/2010/main" val="2534990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p:cNvSpPr>
            <a:spLocks noGrp="1"/>
          </p:cNvSpPr>
          <p:nvPr>
            <p:ph sz="quarter" idx="17"/>
          </p:nvPr>
        </p:nvSpPr>
        <p:spPr>
          <a:xfrm>
            <a:off x="1587843" y="1995617"/>
            <a:ext cx="10080696" cy="4774084"/>
          </a:xfrm>
        </p:spPr>
        <p:txBody>
          <a:bodyPr>
            <a:normAutofit fontScale="92500" lnSpcReduction="10000"/>
          </a:bodyPr>
          <a:lstStyle/>
          <a:p>
            <a:pPr marL="342900" indent="-342900">
              <a:buFont typeface="Arial" panose="020B0604020202020204" pitchFamily="34" charset="0"/>
              <a:buChar char="•"/>
            </a:pPr>
            <a:r>
              <a:rPr lang="en-AU" dirty="0"/>
              <a:t>What did you learn from running this exercise?</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How has your understanding of preventing this type of </a:t>
            </a:r>
            <a:r>
              <a:rPr lang="en-AU" dirty="0" smtClean="0"/>
              <a:t>cyber security </a:t>
            </a:r>
            <a:r>
              <a:rPr lang="en-AU" dirty="0"/>
              <a:t>threat changed?</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What will you look to change or implement across your organisation?</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br>
              <a:rPr lang="en-AU" dirty="0">
                <a:solidFill>
                  <a:schemeClr val="bg1">
                    <a:lumMod val="75000"/>
                  </a:schemeClr>
                </a:solidFill>
              </a:rPr>
            </a:br>
            <a:endParaRPr lang="en-AU" dirty="0">
              <a:solidFill>
                <a:schemeClr val="bg1">
                  <a:lumMod val="75000"/>
                </a:schemeClr>
              </a:solidFill>
            </a:endParaRPr>
          </a:p>
          <a:p>
            <a:pPr marL="342900" indent="-342900">
              <a:buFont typeface="Arial" panose="020B0604020202020204" pitchFamily="34" charset="0"/>
              <a:buChar char="•"/>
            </a:pPr>
            <a:endParaRPr lang="en-AU" dirty="0"/>
          </a:p>
        </p:txBody>
      </p:sp>
      <p:sp>
        <p:nvSpPr>
          <p:cNvPr id="16" name="Title 15"/>
          <p:cNvSpPr>
            <a:spLocks noGrp="1"/>
          </p:cNvSpPr>
          <p:nvPr>
            <p:ph type="title"/>
          </p:nvPr>
        </p:nvSpPr>
        <p:spPr>
          <a:xfrm>
            <a:off x="1587843" y="846815"/>
            <a:ext cx="10002795" cy="755373"/>
          </a:xfrm>
        </p:spPr>
        <p:txBody>
          <a:bodyPr/>
          <a:lstStyle/>
          <a:p>
            <a:r>
              <a:rPr lang="en-AU" dirty="0"/>
              <a:t>Discussion outcomes</a:t>
            </a:r>
          </a:p>
        </p:txBody>
      </p:sp>
      <p:sp>
        <p:nvSpPr>
          <p:cNvPr id="8" name="Slide Number Placeholder 7"/>
          <p:cNvSpPr>
            <a:spLocks noGrp="1"/>
          </p:cNvSpPr>
          <p:nvPr>
            <p:ph type="sldNum" sz="quarter" idx="20"/>
          </p:nvPr>
        </p:nvSpPr>
        <p:spPr/>
        <p:txBody>
          <a:bodyPr/>
          <a:lstStyle/>
          <a:p>
            <a:fld id="{A179F83B-11CA-B84E-BC24-F49F8EBD43A8}" type="slidenum">
              <a:rPr lang="en-US" smtClean="0"/>
              <a:pPr/>
              <a:t>7</a:t>
            </a:fld>
            <a:endParaRPr lang="en-US" dirty="0"/>
          </a:p>
        </p:txBody>
      </p:sp>
    </p:spTree>
    <p:extLst>
      <p:ext uri="{BB962C8B-B14F-4D97-AF65-F5344CB8AC3E}">
        <p14:creationId xmlns:p14="http://schemas.microsoft.com/office/powerpoint/2010/main" val="2937376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1444354001"/>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2.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customXml/itemProps3.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BN88057260</Template>
  <TotalTime>942</TotalTime>
  <Words>773</Words>
  <Application>Microsoft Office PowerPoint</Application>
  <PresentationFormat>Widescreen</PresentationFormat>
  <Paragraphs>52</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MrEavesXLModOT-Bold</vt:lpstr>
      <vt:lpstr>MrEavesXLModOT-Reg</vt:lpstr>
      <vt:lpstr>Office Theme</vt:lpstr>
      <vt:lpstr>Cyber security exercise</vt:lpstr>
      <vt:lpstr>Principles of exercising</vt:lpstr>
      <vt:lpstr>Start exercise</vt:lpstr>
      <vt:lpstr>Inject 1: Plans and procedures</vt:lpstr>
      <vt:lpstr>Inject 2: Software</vt:lpstr>
      <vt:lpstr>Inject 3: Incident response</vt:lpstr>
      <vt:lpstr>Discussion outcomes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20</cp:revision>
  <dcterms:created xsi:type="dcterms:W3CDTF">2024-09-17T23:26:14Z</dcterms:created>
  <dcterms:modified xsi:type="dcterms:W3CDTF">2025-06-18T08:22:46Z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